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58" r:id="rId5"/>
    <p:sldId id="259" r:id="rId6"/>
    <p:sldId id="261" r:id="rId7"/>
    <p:sldId id="267" r:id="rId8"/>
    <p:sldId id="264" r:id="rId9"/>
    <p:sldId id="266" r:id="rId10"/>
    <p:sldId id="268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33"/>
    <a:srgbClr val="CCCCFF"/>
    <a:srgbClr val="0099FF"/>
    <a:srgbClr val="00FF00"/>
    <a:srgbClr val="66FF33"/>
    <a:srgbClr val="99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6001-67F8-4165-9FA8-9E046AACA18B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A85D0-CF95-4B50-B65C-2C1725ED0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6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23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18B79-3EE0-4A4B-AAA6-BE57B0AFB7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9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18B79-3EE0-4A4B-AAA6-BE57B0AFB7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7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9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9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4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0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6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0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85D0-CF95-4B50-B65C-2C1725ED0D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1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5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8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5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2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7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2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1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507C-E368-43E8-8EDD-BA7C7FB470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75D8-90CC-4F37-92F6-55EA5B28F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3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gif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gif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eno@tinopolis.com" TargetMode="External"/><Relationship Id="rId5" Type="http://schemas.openxmlformats.org/officeDocument/2006/relationships/hyperlink" Target="https://www.google.co.uk/url?sa=i&amp;url=http%3A%2F%2Fwww.s4c.cymru%2Fen%2F&amp;psig=AOvVaw2IPcvV9yZ04Z0YkglrMDrH&amp;ust=1587558536845000&amp;source=images&amp;cd=vfe&amp;ved=0CAIQjRxqFwoTCNCmr8jC-egCFQAAAAAdAAAAABAD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%3A%2F%2Fwww.s4c.cymru%2Fen%2F&amp;psig=AOvVaw2IPcvV9yZ04Z0YkglrMDrH&amp;ust=1587558536845000&amp;source=images&amp;cd=vfe&amp;ved=0CAIQjRxqFwoTCNCmr8jC-egCFQAAAAAdAAAAAB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5766" y="3802708"/>
            <a:ext cx="328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of all activities included</a:t>
            </a:r>
          </a:p>
        </p:txBody>
      </p:sp>
      <p:sp>
        <p:nvSpPr>
          <p:cNvPr id="2" name="AutoShape 2" descr="Conwy County Borough Council - Wikiped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17" y="4587021"/>
            <a:ext cx="1803759" cy="118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 descr="Jobs with Denbighshire County Council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26" y="4597878"/>
            <a:ext cx="2241468" cy="117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02889" y="2002216"/>
            <a:ext cx="10288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/>
                <a:latin typeface="Kristen ITC" panose="03050502040202030202" pitchFamily="66" charset="0"/>
              </a:rPr>
              <a:t>Ydych</a:t>
            </a:r>
            <a:r>
              <a:rPr lang="en-US" sz="9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96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/>
                <a:latin typeface="Kristen ITC" panose="03050502040202030202" pitchFamily="66" charset="0"/>
              </a:rPr>
              <a:t>chi’n</a:t>
            </a:r>
            <a:r>
              <a:rPr lang="en-US" sz="9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96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/>
                <a:latin typeface="Kristen ITC" panose="03050502040202030202" pitchFamily="66" charset="0"/>
              </a:rPr>
              <a:t>gêm</a:t>
            </a:r>
            <a:r>
              <a:rPr lang="en-US" sz="96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0099FF"/>
                </a:solidFill>
                <a:effectLst/>
                <a:latin typeface="Kristen ITC" panose="03050502040202030202" pitchFamily="66" charset="0"/>
              </a:rPr>
              <a:t>?</a:t>
            </a:r>
            <a:endParaRPr lang="en-US" sz="9600" b="1" cap="none" spc="0" dirty="0">
              <a:ln>
                <a:solidFill>
                  <a:sysClr val="windowText" lastClr="000000"/>
                </a:solidFill>
              </a:ln>
              <a:solidFill>
                <a:srgbClr val="0099FF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063" y="3326633"/>
            <a:ext cx="753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Kristen ITC" panose="03050502040202030202" pitchFamily="66" charset="0"/>
              </a:rPr>
              <a:t>Gemau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gallwch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chwarae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yn</a:t>
            </a:r>
            <a:r>
              <a:rPr lang="en-GB" sz="2400" dirty="0" smtClean="0">
                <a:latin typeface="Kristen ITC" panose="03050502040202030202" pitchFamily="66" charset="0"/>
              </a:rPr>
              <a:t> y t</a:t>
            </a:r>
            <a:r>
              <a:rPr lang="en-GB" sz="2400" dirty="0" smtClean="0"/>
              <a:t>y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neu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yn</a:t>
            </a:r>
            <a:r>
              <a:rPr lang="en-GB" sz="2400" dirty="0" smtClean="0">
                <a:latin typeface="Kristen ITC" panose="03050502040202030202" pitchFamily="66" charset="0"/>
              </a:rPr>
              <a:t> yr </a:t>
            </a:r>
            <a:r>
              <a:rPr lang="en-GB" sz="2400" dirty="0" err="1" smtClean="0">
                <a:latin typeface="Kristen ITC" panose="03050502040202030202" pitchFamily="66" charset="0"/>
              </a:rPr>
              <a:t>ardd</a:t>
            </a:r>
            <a:r>
              <a:rPr lang="en-GB" sz="2400" dirty="0">
                <a:latin typeface="Kristen ITC" panose="03050502040202030202" pitchFamily="66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7168317" y="3271535"/>
            <a:ext cx="2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71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0220" y="309716"/>
          <a:ext cx="11695472" cy="6253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868">
                  <a:extLst>
                    <a:ext uri="{9D8B030D-6E8A-4147-A177-3AD203B41FA5}">
                      <a16:colId xmlns:a16="http://schemas.microsoft.com/office/drawing/2014/main" val="1985981476"/>
                    </a:ext>
                  </a:extLst>
                </a:gridCol>
                <a:gridCol w="2923868">
                  <a:extLst>
                    <a:ext uri="{9D8B030D-6E8A-4147-A177-3AD203B41FA5}">
                      <a16:colId xmlns:a16="http://schemas.microsoft.com/office/drawing/2014/main" val="1044435311"/>
                    </a:ext>
                  </a:extLst>
                </a:gridCol>
                <a:gridCol w="2923868">
                  <a:extLst>
                    <a:ext uri="{9D8B030D-6E8A-4147-A177-3AD203B41FA5}">
                      <a16:colId xmlns:a16="http://schemas.microsoft.com/office/drawing/2014/main" val="1438038847"/>
                    </a:ext>
                  </a:extLst>
                </a:gridCol>
                <a:gridCol w="2923868">
                  <a:extLst>
                    <a:ext uri="{9D8B030D-6E8A-4147-A177-3AD203B41FA5}">
                      <a16:colId xmlns:a16="http://schemas.microsoft.com/office/drawing/2014/main" val="3572476420"/>
                    </a:ext>
                  </a:extLst>
                </a:gridCol>
              </a:tblGrid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40651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295522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43638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3857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486697"/>
            <a:ext cx="1312607" cy="1312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4839" y="958334"/>
            <a:ext cx="174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cerdded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48" y="437229"/>
            <a:ext cx="1621820" cy="1362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5742" y="958334"/>
            <a:ext cx="150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r</a:t>
            </a:r>
            <a:r>
              <a:rPr lang="en-GB" sz="3200" dirty="0" err="1" smtClean="0"/>
              <a:t>hedeg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25" y="398206"/>
            <a:ext cx="2124370" cy="1489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59168" y="958334"/>
            <a:ext cx="172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d</a:t>
            </a:r>
            <a:r>
              <a:rPr lang="en-GB" sz="3200" dirty="0" err="1" smtClean="0"/>
              <a:t>awnsio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r="16712"/>
          <a:stretch/>
        </p:blipFill>
        <p:spPr>
          <a:xfrm>
            <a:off x="9202994" y="691818"/>
            <a:ext cx="1651819" cy="11178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00045" y="958334"/>
            <a:ext cx="115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n</a:t>
            </a:r>
            <a:r>
              <a:rPr lang="en-GB" sz="3200" dirty="0" err="1" smtClean="0"/>
              <a:t>ofio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20529" y="2388972"/>
            <a:ext cx="101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codi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2151" r="3161" b="10108"/>
          <a:stretch/>
        </p:blipFill>
        <p:spPr>
          <a:xfrm>
            <a:off x="3288387" y="1926817"/>
            <a:ext cx="1371600" cy="14239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5466" y="2447922"/>
            <a:ext cx="150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g</a:t>
            </a:r>
            <a:r>
              <a:rPr lang="en-GB" sz="3200" dirty="0" err="1" smtClean="0"/>
              <a:t>wthio</a:t>
            </a:r>
            <a:endParaRPr lang="en-GB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76" y="2216053"/>
            <a:ext cx="1532990" cy="8398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68154" y="2447922"/>
            <a:ext cx="150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t</a:t>
            </a:r>
            <a:r>
              <a:rPr lang="en-GB" sz="3200" dirty="0" err="1" smtClean="0"/>
              <a:t>ynnu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3" y="1909978"/>
            <a:ext cx="1129367" cy="14407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30510" y="2447922"/>
            <a:ext cx="163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gweiddi</a:t>
            </a:r>
            <a:endParaRPr lang="en-GB" sz="3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3734469"/>
            <a:ext cx="1585646" cy="11495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5866" y="4056562"/>
            <a:ext cx="134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siarad</a:t>
            </a:r>
            <a:endParaRPr lang="en-GB" sz="3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1935" r="6036" b="8818"/>
          <a:stretch/>
        </p:blipFill>
        <p:spPr>
          <a:xfrm>
            <a:off x="3451512" y="3478281"/>
            <a:ext cx="972991" cy="1463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36923" y="4016877"/>
            <a:ext cx="199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chwerthin</a:t>
            </a:r>
            <a:endParaRPr lang="en-GB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09" y="3514678"/>
            <a:ext cx="1964915" cy="1437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07618" y="3917399"/>
            <a:ext cx="125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neidio</a:t>
            </a:r>
            <a:endParaRPr lang="en-GB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29" y="3514678"/>
            <a:ext cx="1467969" cy="14679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524498" y="3917399"/>
            <a:ext cx="119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sgipio</a:t>
            </a:r>
            <a:endParaRPr lang="en-GB" sz="3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5220252"/>
            <a:ext cx="1286432" cy="11020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65866" y="5372814"/>
            <a:ext cx="10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cicio</a:t>
            </a:r>
            <a:endParaRPr lang="en-GB" sz="32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12" y="5151618"/>
            <a:ext cx="897730" cy="12803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20680" y="5499394"/>
            <a:ext cx="131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bwyta</a:t>
            </a:r>
            <a:endParaRPr lang="en-GB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7847364" y="5492479"/>
            <a:ext cx="10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yfed</a:t>
            </a:r>
            <a:endParaRPr lang="en-GB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330510" y="5499394"/>
            <a:ext cx="171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pwyntio</a:t>
            </a:r>
            <a:endParaRPr lang="en-GB" sz="3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17" y="5043962"/>
            <a:ext cx="1878817" cy="13907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64" y="5499394"/>
            <a:ext cx="1088543" cy="5847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7"/>
          <a:stretch/>
        </p:blipFill>
        <p:spPr>
          <a:xfrm>
            <a:off x="468087" y="2002470"/>
            <a:ext cx="1397779" cy="13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149" t="23750" r="25637" b="20417"/>
          <a:stretch/>
        </p:blipFill>
        <p:spPr>
          <a:xfrm>
            <a:off x="5884738" y="1899492"/>
            <a:ext cx="6114857" cy="3297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" y="381000"/>
            <a:ext cx="12390120" cy="663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Mae un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dewis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b="1" u="sng" dirty="0" err="1" smtClean="0">
                <a:latin typeface="Kristen ITC" panose="03050502040202030202" pitchFamily="66" charset="0"/>
              </a:rPr>
              <a:t>berf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o’r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smtClean="0">
                <a:latin typeface="Kristen ITC" panose="03050502040202030202" pitchFamily="66" charset="0"/>
              </a:rPr>
              <a:t>grid ac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ei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ysgrifennu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ar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bapur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dirty="0">
                <a:latin typeface="Kristen ITC" panose="03050502040202030202" pitchFamily="66" charset="0"/>
              </a:rPr>
              <a:t>(</a:t>
            </a:r>
            <a:r>
              <a:rPr lang="en-GB" dirty="0" err="1">
                <a:latin typeface="Kristen ITC" panose="03050502040202030202" pitchFamily="66" charset="0"/>
              </a:rPr>
              <a:t>gair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sy’n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dangos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beth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mae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rhywun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yn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ei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wneud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yw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berf</a:t>
            </a:r>
            <a:r>
              <a:rPr lang="en-GB" dirty="0" smtClean="0">
                <a:latin typeface="Kristen ITC" panose="03050502040202030202" pitchFamily="66" charset="0"/>
              </a:rPr>
              <a:t>)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Bydd</a:t>
            </a:r>
            <a:r>
              <a:rPr lang="en-GB" dirty="0" smtClean="0">
                <a:latin typeface="Kristen ITC" panose="03050502040202030202" pitchFamily="66" charset="0"/>
              </a:rPr>
              <a:t> y </a:t>
            </a:r>
            <a:r>
              <a:rPr lang="en-GB" dirty="0" err="1" smtClean="0">
                <a:latin typeface="Kristen ITC" panose="03050502040202030202" pitchFamily="66" charset="0"/>
              </a:rPr>
              <a:t>gweddill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ceisio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dyfalu</a:t>
            </a:r>
            <a:r>
              <a:rPr lang="en-GB" dirty="0" smtClean="0">
                <a:latin typeface="Kristen ITC" panose="03050502040202030202" pitchFamily="66" charset="0"/>
              </a:rPr>
              <a:t> pa </a:t>
            </a:r>
            <a:r>
              <a:rPr lang="en-GB" dirty="0" err="1" smtClean="0">
                <a:latin typeface="Kristen ITC" panose="03050502040202030202" pitchFamily="66" charset="0"/>
              </a:rPr>
              <a:t>ferf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sydd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ganddo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gan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ofyn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beth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mae’n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wneud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fel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hyn</a:t>
            </a:r>
            <a:r>
              <a:rPr lang="en-GB" dirty="0" smtClean="0">
                <a:latin typeface="Kristen ITC" panose="03050502040202030202" pitchFamily="66" charset="0"/>
              </a:rPr>
              <a:t>:-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 </a:t>
            </a:r>
          </a:p>
          <a:p>
            <a:r>
              <a:rPr lang="en-GB" dirty="0" err="1" smtClean="0">
                <a:latin typeface="Kristen ITC" panose="03050502040202030202" pitchFamily="66" charset="0"/>
              </a:rPr>
              <a:t>Wyt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ti’n</a:t>
            </a:r>
            <a:r>
              <a:rPr lang="en-GB" dirty="0" smtClean="0">
                <a:latin typeface="Kristen ITC" panose="03050502040202030202" pitchFamily="66" charset="0"/>
              </a:rPr>
              <a:t>  . . . ?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Mae’r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llall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ateb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fel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hyn</a:t>
            </a:r>
            <a:r>
              <a:rPr lang="en-GB" dirty="0" smtClean="0">
                <a:latin typeface="Kristen ITC" panose="03050502040202030202" pitchFamily="66" charset="0"/>
              </a:rPr>
              <a:t>:-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Ydw</a:t>
            </a:r>
            <a:r>
              <a:rPr lang="en-GB" dirty="0" smtClean="0">
                <a:latin typeface="Kristen ITC" panose="03050502040202030202" pitchFamily="66" charset="0"/>
              </a:rPr>
              <a:t>, </a:t>
            </a:r>
            <a:r>
              <a:rPr lang="en-GB" dirty="0" err="1" smtClean="0">
                <a:latin typeface="Kristen ITC" panose="03050502040202030202" pitchFamily="66" charset="0"/>
              </a:rPr>
              <a:t>rydw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i’n</a:t>
            </a:r>
            <a:r>
              <a:rPr lang="en-GB" dirty="0" smtClean="0">
                <a:latin typeface="Kristen ITC" panose="03050502040202030202" pitchFamily="66" charset="0"/>
              </a:rPr>
              <a:t> . . . </a:t>
            </a:r>
          </a:p>
          <a:p>
            <a:r>
              <a:rPr lang="en-GB" dirty="0" err="1" smtClean="0">
                <a:latin typeface="Kristen ITC" panose="03050502040202030202" pitchFamily="66" charset="0"/>
              </a:rPr>
              <a:t>neu</a:t>
            </a:r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smtClean="0">
                <a:latin typeface="Kristen ITC" panose="03050502040202030202" pitchFamily="66" charset="0"/>
              </a:rPr>
              <a:t>Nag </a:t>
            </a:r>
            <a:r>
              <a:rPr lang="en-GB" dirty="0" err="1" smtClean="0">
                <a:latin typeface="Kristen ITC" panose="03050502040202030202" pitchFamily="66" charset="0"/>
              </a:rPr>
              <a:t>ydw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dydw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ddim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. . . 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>
                <a:latin typeface="Kristen ITC" panose="03050502040202030202" pitchFamily="66" charset="0"/>
              </a:rPr>
              <a:t>O</a:t>
            </a:r>
            <a:r>
              <a:rPr lang="en-GB" dirty="0" err="1" smtClean="0">
                <a:latin typeface="Kristen ITC" panose="03050502040202030202" pitchFamily="66" charset="0"/>
              </a:rPr>
              <a:t>s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oes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tîm</a:t>
            </a:r>
            <a:r>
              <a:rPr lang="en-GB" dirty="0" smtClean="0">
                <a:latin typeface="Kristen ITC" panose="03050502040202030202" pitchFamily="66" charset="0"/>
              </a:rPr>
              <a:t> o </a:t>
            </a:r>
            <a:r>
              <a:rPr lang="en-GB" dirty="0" err="1" smtClean="0">
                <a:latin typeface="Kristen ITC" panose="03050502040202030202" pitchFamily="66" charset="0"/>
              </a:rPr>
              <a:t>ddau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wedi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dewis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berf</a:t>
            </a:r>
            <a:r>
              <a:rPr lang="en-GB" dirty="0" smtClean="0">
                <a:latin typeface="Kristen ITC" panose="03050502040202030202" pitchFamily="66" charset="0"/>
              </a:rPr>
              <a:t> gallant </a:t>
            </a:r>
            <a:r>
              <a:rPr lang="en-GB" dirty="0" err="1" smtClean="0">
                <a:latin typeface="Kristen ITC" panose="03050502040202030202" pitchFamily="66" charset="0"/>
              </a:rPr>
              <a:t>ofyn</a:t>
            </a:r>
            <a:r>
              <a:rPr lang="en-GB" dirty="0">
                <a:latin typeface="Kristen ITC" panose="03050502040202030202" pitchFamily="66" charset="0"/>
              </a:rPr>
              <a:t>:</a:t>
            </a:r>
            <a:r>
              <a:rPr lang="en-GB" dirty="0" smtClean="0">
                <a:latin typeface="Kristen ITC" panose="03050502040202030202" pitchFamily="66" charset="0"/>
              </a:rPr>
              <a:t>-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Ydych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chi’n</a:t>
            </a:r>
            <a:r>
              <a:rPr lang="en-GB" dirty="0" smtClean="0">
                <a:latin typeface="Kristen ITC" panose="03050502040202030202" pitchFamily="66" charset="0"/>
              </a:rPr>
              <a:t> . . .  </a:t>
            </a:r>
          </a:p>
          <a:p>
            <a:endParaRPr lang="en-GB" dirty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Mae’r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lleill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ateb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fel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hyn</a:t>
            </a:r>
            <a:r>
              <a:rPr lang="en-GB" dirty="0" smtClean="0">
                <a:latin typeface="Kristen ITC" panose="03050502040202030202" pitchFamily="66" charset="0"/>
              </a:rPr>
              <a:t>:-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Ydyn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rydyn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ni’n</a:t>
            </a:r>
            <a:r>
              <a:rPr lang="en-GB" dirty="0" smtClean="0">
                <a:latin typeface="Kristen ITC" panose="03050502040202030202" pitchFamily="66" charset="0"/>
              </a:rPr>
              <a:t> . . .</a:t>
            </a:r>
          </a:p>
          <a:p>
            <a:r>
              <a:rPr lang="en-GB" dirty="0" smtClean="0">
                <a:latin typeface="Kristen ITC" panose="03050502040202030202" pitchFamily="66" charset="0"/>
              </a:rPr>
              <a:t>Nag </a:t>
            </a:r>
            <a:r>
              <a:rPr lang="en-GB" dirty="0" err="1" smtClean="0">
                <a:latin typeface="Kristen ITC" panose="03050502040202030202" pitchFamily="66" charset="0"/>
              </a:rPr>
              <a:t>ydyn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dydyn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ni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ddim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. . . </a:t>
            </a:r>
          </a:p>
          <a:p>
            <a:endParaRPr lang="en-GB" dirty="0" smtClean="0">
              <a:latin typeface="Kristen ITC" panose="03050502040202030202" pitchFamily="66" charset="0"/>
            </a:endParaRPr>
          </a:p>
          <a:p>
            <a:r>
              <a:rPr lang="en-GB" dirty="0" err="1" smtClean="0">
                <a:latin typeface="Kristen ITC" panose="03050502040202030202" pitchFamily="66" charset="0"/>
              </a:rPr>
              <a:t>Bydd</a:t>
            </a:r>
            <a:r>
              <a:rPr lang="en-GB" dirty="0" smtClean="0">
                <a:latin typeface="Kristen ITC" panose="03050502040202030202" pitchFamily="66" charset="0"/>
              </a:rPr>
              <a:t> y </a:t>
            </a:r>
            <a:r>
              <a:rPr lang="en-GB" dirty="0" err="1" smtClean="0">
                <a:latin typeface="Kristen ITC" panose="03050502040202030202" pitchFamily="66" charset="0"/>
              </a:rPr>
              <a:t>gêm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parhau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nes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fod</a:t>
            </a:r>
            <a:r>
              <a:rPr lang="en-GB" dirty="0" smtClean="0">
                <a:latin typeface="Kristen ITC" panose="03050502040202030202" pitchFamily="66" charset="0"/>
              </a:rPr>
              <a:t> y </a:t>
            </a:r>
            <a:r>
              <a:rPr lang="en-GB" dirty="0" err="1" smtClean="0">
                <a:latin typeface="Kristen ITC" panose="03050502040202030202" pitchFamily="66" charset="0"/>
              </a:rPr>
              <a:t>ferf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gywir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wedi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ei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darganfod</a:t>
            </a:r>
            <a:r>
              <a:rPr lang="en-GB" dirty="0" smtClean="0">
                <a:latin typeface="Kristen ITC" panose="03050502040202030202" pitchFamily="66" charset="0"/>
              </a:rPr>
              <a:t>. </a:t>
            </a:r>
            <a:r>
              <a:rPr lang="en-GB" dirty="0" err="1" smtClean="0">
                <a:latin typeface="Kristen ITC" panose="03050502040202030202" pitchFamily="66" charset="0"/>
              </a:rPr>
              <a:t>Gallwch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ei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chwarae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drosodd</a:t>
            </a:r>
            <a:r>
              <a:rPr lang="en-GB" dirty="0" smtClean="0">
                <a:latin typeface="Kristen ITC" panose="03050502040202030202" pitchFamily="66" charset="0"/>
              </a:rPr>
              <a:t> a </a:t>
            </a:r>
            <a:r>
              <a:rPr lang="en-GB" dirty="0" err="1" smtClean="0">
                <a:latin typeface="Kristen ITC" panose="03050502040202030202" pitchFamily="66" charset="0"/>
              </a:rPr>
              <a:t>throsodd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09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59112"/>
              </p:ext>
            </p:extLst>
          </p:nvPr>
        </p:nvGraphicFramePr>
        <p:xfrm>
          <a:off x="192081" y="224110"/>
          <a:ext cx="11695472" cy="6253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868">
                  <a:extLst>
                    <a:ext uri="{9D8B030D-6E8A-4147-A177-3AD203B41FA5}">
                      <a16:colId xmlns:a16="http://schemas.microsoft.com/office/drawing/2014/main" val="1985981476"/>
                    </a:ext>
                  </a:extLst>
                </a:gridCol>
                <a:gridCol w="2923868">
                  <a:extLst>
                    <a:ext uri="{9D8B030D-6E8A-4147-A177-3AD203B41FA5}">
                      <a16:colId xmlns:a16="http://schemas.microsoft.com/office/drawing/2014/main" val="1044435311"/>
                    </a:ext>
                  </a:extLst>
                </a:gridCol>
                <a:gridCol w="2923868">
                  <a:extLst>
                    <a:ext uri="{9D8B030D-6E8A-4147-A177-3AD203B41FA5}">
                      <a16:colId xmlns:a16="http://schemas.microsoft.com/office/drawing/2014/main" val="1438038847"/>
                    </a:ext>
                  </a:extLst>
                </a:gridCol>
                <a:gridCol w="2923868">
                  <a:extLst>
                    <a:ext uri="{9D8B030D-6E8A-4147-A177-3AD203B41FA5}">
                      <a16:colId xmlns:a16="http://schemas.microsoft.com/office/drawing/2014/main" val="3572476420"/>
                    </a:ext>
                  </a:extLst>
                </a:gridCol>
              </a:tblGrid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40651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295522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43638"/>
                  </a:ext>
                </a:extLst>
              </a:tr>
              <a:tr h="1563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3857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2" y="303909"/>
            <a:ext cx="1312607" cy="1312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4839" y="795721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c</a:t>
            </a:r>
            <a:r>
              <a:rPr lang="en-GB" sz="3200" dirty="0" err="1" smtClean="0"/>
              <a:t>erdded</a:t>
            </a:r>
            <a:endParaRPr lang="en-GB" sz="3200" dirty="0" smtClean="0"/>
          </a:p>
          <a:p>
            <a:pPr algn="ctr"/>
            <a:r>
              <a:rPr lang="en-GB" dirty="0" smtClean="0"/>
              <a:t>walking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1" y="274019"/>
            <a:ext cx="1621820" cy="136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25" y="398206"/>
            <a:ext cx="2124370" cy="148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r="16712"/>
          <a:stretch/>
        </p:blipFill>
        <p:spPr>
          <a:xfrm>
            <a:off x="9202994" y="691818"/>
            <a:ext cx="1651819" cy="11178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2151" r="3161" b="10108"/>
          <a:stretch/>
        </p:blipFill>
        <p:spPr>
          <a:xfrm>
            <a:off x="3288387" y="1926817"/>
            <a:ext cx="1371600" cy="1423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76" y="2216053"/>
            <a:ext cx="1532990" cy="839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3" y="1909978"/>
            <a:ext cx="1129367" cy="14407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3734469"/>
            <a:ext cx="1585646" cy="11495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1935" r="6036" b="8818"/>
          <a:stretch/>
        </p:blipFill>
        <p:spPr>
          <a:xfrm>
            <a:off x="3451512" y="3478281"/>
            <a:ext cx="972991" cy="1463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09" y="3514678"/>
            <a:ext cx="1964915" cy="14377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29" y="3514678"/>
            <a:ext cx="1347207" cy="13472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5220252"/>
            <a:ext cx="1286432" cy="11020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12" y="5151618"/>
            <a:ext cx="897730" cy="12803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17" y="5043962"/>
            <a:ext cx="1878817" cy="13907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64" y="5499394"/>
            <a:ext cx="1088543" cy="5847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7"/>
          <a:stretch/>
        </p:blipFill>
        <p:spPr>
          <a:xfrm>
            <a:off x="468087" y="2002470"/>
            <a:ext cx="1397779" cy="13061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89711" y="786015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rhedeg</a:t>
            </a:r>
            <a:endParaRPr lang="en-GB" sz="3200" dirty="0" smtClean="0"/>
          </a:p>
          <a:p>
            <a:pPr algn="ctr"/>
            <a:r>
              <a:rPr lang="en-GB" dirty="0" smtClean="0"/>
              <a:t>running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7391557" y="740086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dawnsio</a:t>
            </a:r>
            <a:endParaRPr lang="en-GB" sz="3200" dirty="0" smtClean="0"/>
          </a:p>
          <a:p>
            <a:pPr algn="ctr"/>
            <a:r>
              <a:rPr lang="en-GB" dirty="0" smtClean="0"/>
              <a:t>dancing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0291436" y="687379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nofio</a:t>
            </a:r>
            <a:endParaRPr lang="en-GB" sz="3200" dirty="0" smtClean="0"/>
          </a:p>
          <a:p>
            <a:pPr algn="ctr"/>
            <a:r>
              <a:rPr lang="en-GB" dirty="0" smtClean="0"/>
              <a:t>swimming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467383" y="2406964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codi</a:t>
            </a:r>
            <a:endParaRPr lang="en-GB" sz="3200" dirty="0" smtClean="0"/>
          </a:p>
          <a:p>
            <a:pPr algn="ctr"/>
            <a:r>
              <a:rPr lang="en-GB" dirty="0" smtClean="0"/>
              <a:t>lifting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608115" y="2272454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gwthio</a:t>
            </a:r>
            <a:endParaRPr lang="en-GB" sz="3200" dirty="0" smtClean="0"/>
          </a:p>
          <a:p>
            <a:pPr algn="ctr"/>
            <a:r>
              <a:rPr lang="en-GB" dirty="0" smtClean="0"/>
              <a:t>pushing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432455" y="2462679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tynnu</a:t>
            </a:r>
            <a:endParaRPr lang="en-GB" sz="3200" dirty="0" smtClean="0"/>
          </a:p>
          <a:p>
            <a:pPr algn="ctr"/>
            <a:r>
              <a:rPr lang="en-GB" dirty="0" smtClean="0"/>
              <a:t>pulling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0223084" y="2366365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gweiddi</a:t>
            </a:r>
            <a:endParaRPr lang="en-GB" sz="3200" dirty="0" smtClean="0"/>
          </a:p>
          <a:p>
            <a:pPr algn="ctr"/>
            <a:r>
              <a:rPr lang="en-GB" dirty="0" smtClean="0"/>
              <a:t>shouting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711203" y="3883819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siarad</a:t>
            </a:r>
            <a:endParaRPr lang="en-GB" sz="3200" dirty="0" smtClean="0"/>
          </a:p>
          <a:p>
            <a:pPr algn="ctr"/>
            <a:r>
              <a:rPr lang="en-GB" dirty="0" smtClean="0"/>
              <a:t>talking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191098" y="3872470"/>
            <a:ext cx="190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chwerthin</a:t>
            </a:r>
            <a:endParaRPr lang="en-GB" sz="3200" dirty="0" smtClean="0"/>
          </a:p>
          <a:p>
            <a:pPr algn="ctr"/>
            <a:r>
              <a:rPr lang="en-GB" dirty="0" smtClean="0"/>
              <a:t>laughing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4387647" y="5332871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bwyta</a:t>
            </a:r>
            <a:endParaRPr lang="en-GB" sz="3200" dirty="0" smtClean="0"/>
          </a:p>
          <a:p>
            <a:pPr algn="ctr"/>
            <a:r>
              <a:rPr lang="en-GB" dirty="0" smtClean="0"/>
              <a:t>eating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285873" y="3770578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neidio</a:t>
            </a:r>
            <a:endParaRPr lang="en-GB" sz="3200" dirty="0" smtClean="0"/>
          </a:p>
          <a:p>
            <a:pPr algn="ctr"/>
            <a:r>
              <a:rPr lang="en-GB" dirty="0" smtClean="0"/>
              <a:t>jumping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10107488" y="3784881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sgipio</a:t>
            </a:r>
            <a:endParaRPr lang="en-GB" sz="3200" dirty="0" smtClean="0"/>
          </a:p>
          <a:p>
            <a:pPr algn="ctr"/>
            <a:r>
              <a:rPr lang="en-GB" dirty="0" smtClean="0"/>
              <a:t>skipping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1445391" y="5340386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cicio</a:t>
            </a:r>
            <a:endParaRPr lang="en-GB" sz="3200" dirty="0" smtClean="0"/>
          </a:p>
          <a:p>
            <a:pPr algn="ctr"/>
            <a:r>
              <a:rPr lang="en-GB" dirty="0" smtClean="0"/>
              <a:t>kicking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361327" y="5360894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yfed</a:t>
            </a:r>
            <a:endParaRPr lang="en-GB" sz="3200" dirty="0" smtClean="0"/>
          </a:p>
          <a:p>
            <a:pPr algn="ctr"/>
            <a:r>
              <a:rPr lang="en-GB" dirty="0" smtClean="0"/>
              <a:t>drinking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0364293" y="5323878"/>
            <a:ext cx="1740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pwyntio</a:t>
            </a:r>
            <a:endParaRPr lang="en-GB" sz="3200" dirty="0" smtClean="0"/>
          </a:p>
          <a:p>
            <a:pPr algn="ctr"/>
            <a:r>
              <a:rPr lang="en-GB" dirty="0" smtClean="0"/>
              <a:t>pointing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2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61" t="21667" r="25169" b="20000"/>
          <a:stretch/>
        </p:blipFill>
        <p:spPr>
          <a:xfrm>
            <a:off x="5135880" y="2255520"/>
            <a:ext cx="682752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17693"/>
            <a:ext cx="9509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Translation</a:t>
            </a:r>
          </a:p>
          <a:p>
            <a:r>
              <a:rPr lang="en-GB" dirty="0" smtClean="0"/>
              <a:t>One person to choose a verb from the grid and write it down on a piece of paper.</a:t>
            </a:r>
          </a:p>
          <a:p>
            <a:r>
              <a:rPr lang="en-GB" dirty="0" smtClean="0"/>
              <a:t>(a verb is a doing word it tells us what somebody is doing)</a:t>
            </a:r>
          </a:p>
          <a:p>
            <a:r>
              <a:rPr lang="en-GB" dirty="0" smtClean="0"/>
              <a:t>The others guess which verb he/she has chosen and is doing by asking :-</a:t>
            </a:r>
          </a:p>
          <a:p>
            <a:r>
              <a:rPr lang="en-GB" dirty="0" smtClean="0"/>
              <a:t> </a:t>
            </a:r>
          </a:p>
          <a:p>
            <a:r>
              <a:rPr lang="en-GB" dirty="0" err="1" smtClean="0"/>
              <a:t>Wyt</a:t>
            </a:r>
            <a:r>
              <a:rPr lang="en-GB" dirty="0" smtClean="0"/>
              <a:t> </a:t>
            </a:r>
            <a:r>
              <a:rPr lang="en-GB" dirty="0" err="1" smtClean="0"/>
              <a:t>ti’n</a:t>
            </a:r>
            <a:r>
              <a:rPr lang="en-GB" dirty="0" smtClean="0"/>
              <a:t>  . . . ? Are you . . .?</a:t>
            </a:r>
          </a:p>
          <a:p>
            <a:endParaRPr lang="en-GB" dirty="0"/>
          </a:p>
          <a:p>
            <a:r>
              <a:rPr lang="en-GB" dirty="0" smtClean="0"/>
              <a:t>The other answers:- </a:t>
            </a:r>
          </a:p>
          <a:p>
            <a:endParaRPr lang="en-GB" dirty="0" smtClean="0"/>
          </a:p>
          <a:p>
            <a:r>
              <a:rPr lang="en-GB" dirty="0" err="1" smtClean="0"/>
              <a:t>Ydw</a:t>
            </a:r>
            <a:r>
              <a:rPr lang="en-GB" dirty="0" smtClean="0"/>
              <a:t>, </a:t>
            </a:r>
            <a:r>
              <a:rPr lang="en-GB" dirty="0" err="1" smtClean="0"/>
              <a:t>rydw</a:t>
            </a:r>
            <a:r>
              <a:rPr lang="en-GB" dirty="0" smtClean="0"/>
              <a:t> </a:t>
            </a:r>
            <a:r>
              <a:rPr lang="en-GB" dirty="0" err="1" smtClean="0"/>
              <a:t>i’n</a:t>
            </a:r>
            <a:r>
              <a:rPr lang="en-GB" dirty="0" smtClean="0"/>
              <a:t> . . .  /Yes I am . . .</a:t>
            </a:r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Nag </a:t>
            </a:r>
            <a:r>
              <a:rPr lang="en-GB" dirty="0" err="1" smtClean="0"/>
              <a:t>ydw</a:t>
            </a:r>
            <a:r>
              <a:rPr lang="en-GB" dirty="0" smtClean="0"/>
              <a:t> </a:t>
            </a:r>
            <a:r>
              <a:rPr lang="en-GB" dirty="0" err="1" smtClean="0"/>
              <a:t>dydw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ddim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. . .  /No I am not . . . </a:t>
            </a:r>
          </a:p>
          <a:p>
            <a:endParaRPr lang="en-GB" dirty="0" smtClean="0"/>
          </a:p>
          <a:p>
            <a:r>
              <a:rPr lang="en-GB" dirty="0" smtClean="0"/>
              <a:t>If the verb has </a:t>
            </a:r>
            <a:r>
              <a:rPr lang="en-GB" dirty="0" err="1" smtClean="0"/>
              <a:t>benn</a:t>
            </a:r>
            <a:r>
              <a:rPr lang="en-GB" dirty="0" smtClean="0"/>
              <a:t> chosen by a team they may ask:-</a:t>
            </a:r>
          </a:p>
          <a:p>
            <a:endParaRPr lang="en-GB" dirty="0" smtClean="0"/>
          </a:p>
          <a:p>
            <a:r>
              <a:rPr lang="en-GB" dirty="0" err="1" smtClean="0"/>
              <a:t>Ydych</a:t>
            </a:r>
            <a:r>
              <a:rPr lang="en-GB" dirty="0" smtClean="0"/>
              <a:t> </a:t>
            </a:r>
            <a:r>
              <a:rPr lang="en-GB" dirty="0" err="1" smtClean="0"/>
              <a:t>chi’n</a:t>
            </a:r>
            <a:r>
              <a:rPr lang="en-GB" dirty="0" smtClean="0"/>
              <a:t> . . . Are you(plural) . . . </a:t>
            </a:r>
          </a:p>
          <a:p>
            <a:endParaRPr lang="en-GB" dirty="0"/>
          </a:p>
          <a:p>
            <a:r>
              <a:rPr lang="en-GB" dirty="0" smtClean="0"/>
              <a:t>The others answer:-</a:t>
            </a:r>
          </a:p>
          <a:p>
            <a:endParaRPr lang="en-GB" dirty="0" smtClean="0"/>
          </a:p>
          <a:p>
            <a:r>
              <a:rPr lang="en-GB" dirty="0" err="1" smtClean="0"/>
              <a:t>Ydyn</a:t>
            </a:r>
            <a:r>
              <a:rPr lang="en-GB" dirty="0" smtClean="0"/>
              <a:t> </a:t>
            </a:r>
            <a:r>
              <a:rPr lang="en-GB" dirty="0" err="1" smtClean="0"/>
              <a:t>rydyn</a:t>
            </a:r>
            <a:r>
              <a:rPr lang="en-GB" dirty="0" smtClean="0"/>
              <a:t> </a:t>
            </a:r>
            <a:r>
              <a:rPr lang="en-GB" dirty="0" err="1" smtClean="0"/>
              <a:t>ni’n</a:t>
            </a:r>
            <a:r>
              <a:rPr lang="en-GB" dirty="0" smtClean="0"/>
              <a:t> . . ./ Yes we are . . . </a:t>
            </a:r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Nag </a:t>
            </a:r>
            <a:r>
              <a:rPr lang="en-GB" dirty="0" err="1" smtClean="0"/>
              <a:t>ydyn</a:t>
            </a:r>
            <a:r>
              <a:rPr lang="en-GB" dirty="0" smtClean="0"/>
              <a:t> </a:t>
            </a:r>
            <a:r>
              <a:rPr lang="en-GB" dirty="0" err="1" smtClean="0"/>
              <a:t>dydyn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ddim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. . . /No we are not . . . </a:t>
            </a:r>
          </a:p>
          <a:p>
            <a:endParaRPr lang="en-GB" dirty="0" smtClean="0"/>
          </a:p>
          <a:p>
            <a:r>
              <a:rPr lang="en-GB" dirty="0" smtClean="0"/>
              <a:t>The game will finish when the correct verb has been found. You may play over and over again.</a:t>
            </a:r>
          </a:p>
        </p:txBody>
      </p:sp>
    </p:spTree>
    <p:extLst>
      <p:ext uri="{BB962C8B-B14F-4D97-AF65-F5344CB8AC3E}">
        <p14:creationId xmlns:p14="http://schemas.microsoft.com/office/powerpoint/2010/main" val="188100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0630" y="1645459"/>
            <a:ext cx="7167717" cy="3126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Rydw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eisiau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coffi</a:t>
            </a:r>
            <a:r>
              <a:rPr lang="en-GB" sz="32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Rwyt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ti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eisiau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te</a:t>
            </a:r>
            <a:r>
              <a:rPr lang="en-GB" sz="32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GB" sz="3200" dirty="0" smtClean="0">
                <a:latin typeface="Kristen ITC" panose="03050502040202030202" pitchFamily="66" charset="0"/>
              </a:rPr>
              <a:t>Mae o a hi </a:t>
            </a:r>
            <a:r>
              <a:rPr lang="en-GB" sz="3200" dirty="0" err="1" smtClean="0">
                <a:latin typeface="Kristen ITC" panose="03050502040202030202" pitchFamily="66" charset="0"/>
              </a:rPr>
              <a:t>eisiau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cacen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i</a:t>
            </a:r>
            <a:r>
              <a:rPr lang="en-GB" sz="3200" dirty="0" smtClean="0">
                <a:latin typeface="Kristen ITC" panose="03050502040202030202" pitchFamily="66" charset="0"/>
              </a:rPr>
              <a:t> de.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Rydyn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ni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eisiau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oren</a:t>
            </a:r>
            <a:r>
              <a:rPr lang="en-GB" sz="32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Rydych</a:t>
            </a:r>
            <a:r>
              <a:rPr lang="en-GB" sz="3200" dirty="0" smtClean="0">
                <a:latin typeface="Kristen ITC" panose="03050502040202030202" pitchFamily="66" charset="0"/>
              </a:rPr>
              <a:t> chi </a:t>
            </a:r>
            <a:r>
              <a:rPr lang="en-GB" sz="3200" dirty="0" err="1" smtClean="0">
                <a:latin typeface="Kristen ITC" panose="03050502040202030202" pitchFamily="66" charset="0"/>
              </a:rPr>
              <a:t>eisiau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llaeth</a:t>
            </a:r>
            <a:r>
              <a:rPr lang="en-GB" sz="32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Maen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nhw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eisiau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diod</a:t>
            </a:r>
            <a:r>
              <a:rPr lang="en-GB" sz="3200" dirty="0" smtClean="0">
                <a:latin typeface="Kristen ITC" panose="03050502040202030202" pitchFamily="66" charset="0"/>
              </a:rPr>
              <a:t> o </a:t>
            </a:r>
            <a:r>
              <a:rPr lang="en-GB" sz="3200" dirty="0" err="1" smtClean="0">
                <a:latin typeface="Kristen ITC" panose="03050502040202030202" pitchFamily="66" charset="0"/>
              </a:rPr>
              <a:t>ysgytlaeth</a:t>
            </a:r>
            <a:r>
              <a:rPr lang="en-GB" sz="3200" dirty="0" smtClean="0">
                <a:latin typeface="Kristen ITC" panose="03050502040202030202" pitchFamily="66" charset="0"/>
              </a:rPr>
              <a:t>.</a:t>
            </a:r>
            <a:endParaRPr lang="en-GB" sz="3200" dirty="0">
              <a:latin typeface="Kristen ITC" panose="03050502040202030202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3" y="2159713"/>
            <a:ext cx="1704975" cy="2686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18465" y="378993"/>
            <a:ext cx="5024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Rhigwm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Sgipio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 1.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9145" y="4790722"/>
            <a:ext cx="3288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of skipping rhyme</a:t>
            </a:r>
          </a:p>
          <a:p>
            <a:pPr algn="ctr"/>
            <a:r>
              <a:rPr lang="en-GB" i="1" dirty="0" smtClean="0"/>
              <a:t>I want coffee.</a:t>
            </a:r>
          </a:p>
          <a:p>
            <a:pPr algn="ctr"/>
            <a:r>
              <a:rPr lang="en-GB" i="1" dirty="0" smtClean="0"/>
              <a:t>You(singular) want tea.</a:t>
            </a:r>
          </a:p>
          <a:p>
            <a:pPr algn="ctr"/>
            <a:r>
              <a:rPr lang="en-GB" i="1" dirty="0" smtClean="0"/>
              <a:t>He and she wants a cake for tea.</a:t>
            </a:r>
          </a:p>
          <a:p>
            <a:pPr algn="ctr"/>
            <a:r>
              <a:rPr lang="en-GB" i="1" dirty="0" smtClean="0"/>
              <a:t>We want orange.</a:t>
            </a:r>
          </a:p>
          <a:p>
            <a:pPr algn="ctr"/>
            <a:r>
              <a:rPr lang="en-GB" i="1" dirty="0" smtClean="0"/>
              <a:t>You(plural) want milk.</a:t>
            </a:r>
          </a:p>
          <a:p>
            <a:pPr algn="ctr"/>
            <a:r>
              <a:rPr lang="en-GB" i="1" dirty="0" smtClean="0"/>
              <a:t>They want a drink of milkshake.</a:t>
            </a:r>
            <a:endParaRPr lang="en-GB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23849" y="1257524"/>
            <a:ext cx="471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Kristen ITC" panose="03050502040202030202" pitchFamily="66" charset="0"/>
              </a:rPr>
              <a:t>Rhigwm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i’w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dweud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wrth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sgipio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54" y="2168031"/>
            <a:ext cx="1696561" cy="2669414"/>
          </a:xfrm>
          <a:prstGeom prst="rect">
            <a:avLst/>
          </a:prstGeom>
        </p:spPr>
      </p:pic>
      <p:sp>
        <p:nvSpPr>
          <p:cNvPr id="2" name="AutoShape 2" descr="Conwy County Borough Council - Wikiped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Jobs with Denbighshire County Council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8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7030A0"/>
          </a:solidFill>
          <a:ln w="762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rgbClr val="7030A0"/>
          </a:solidFill>
          <a:ln w="762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7030A0"/>
          </a:solidFill>
          <a:ln w="762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7030A0"/>
          </a:solidFill>
          <a:ln w="76200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850" y="1940395"/>
            <a:ext cx="6248402" cy="20563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Rwyt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ti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yn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cyfrif</a:t>
            </a:r>
            <a:r>
              <a:rPr lang="en-GB" sz="3200" dirty="0" smtClean="0">
                <a:latin typeface="Kristen ITC" panose="03050502040202030202" pitchFamily="66" charset="0"/>
              </a:rPr>
              <a:t> un, </a:t>
            </a:r>
            <a:r>
              <a:rPr lang="en-GB" sz="3200" dirty="0" err="1" smtClean="0">
                <a:latin typeface="Kristen ITC" panose="03050502040202030202" pitchFamily="66" charset="0"/>
              </a:rPr>
              <a:t>dau,tri</a:t>
            </a:r>
            <a:r>
              <a:rPr lang="en-GB" sz="32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Maen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nhw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yn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canu</a:t>
            </a:r>
            <a:r>
              <a:rPr lang="en-GB" sz="3200" dirty="0" smtClean="0">
                <a:latin typeface="Kristen ITC" panose="03050502040202030202" pitchFamily="66" charset="0"/>
              </a:rPr>
              <a:t> do, re, mi.</a:t>
            </a:r>
          </a:p>
          <a:p>
            <a:pPr algn="ctr"/>
            <a:r>
              <a:rPr lang="en-GB" sz="3200" dirty="0" smtClean="0">
                <a:latin typeface="Kristen ITC" panose="03050502040202030202" pitchFamily="66" charset="0"/>
              </a:rPr>
              <a:t>Mae o a hi a Mot y ci.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Yn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sgipio’n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hapus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efo</a:t>
            </a:r>
            <a:r>
              <a:rPr lang="en-GB" sz="3200" dirty="0" smtClean="0">
                <a:latin typeface="Kristen ITC" panose="03050502040202030202" pitchFamily="66" charset="0"/>
              </a:rPr>
              <a:t> fi.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18465" y="378993"/>
            <a:ext cx="5024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latin typeface="Kristen ITC" panose="03050502040202030202" pitchFamily="66" charset="0"/>
              </a:rPr>
              <a:t>Rhigwm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latin typeface="Kristen ITC" panose="03050502040202030202" pitchFamily="66" charset="0"/>
              </a:rPr>
              <a:t>Sgipio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latin typeface="Kristen ITC" panose="03050502040202030202" pitchFamily="66" charset="0"/>
              </a:rPr>
              <a:t> 2.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3717" y="4664347"/>
            <a:ext cx="4168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of skipping rhyme</a:t>
            </a:r>
          </a:p>
          <a:p>
            <a:pPr algn="ctr"/>
            <a:r>
              <a:rPr lang="en-GB" i="1" dirty="0" smtClean="0"/>
              <a:t>You(singular) are counting </a:t>
            </a:r>
            <a:r>
              <a:rPr lang="en-GB" i="1" dirty="0" err="1" smtClean="0"/>
              <a:t>one,two,three</a:t>
            </a:r>
            <a:r>
              <a:rPr lang="en-GB" i="1" dirty="0" smtClean="0"/>
              <a:t> .</a:t>
            </a:r>
          </a:p>
          <a:p>
            <a:pPr algn="ctr"/>
            <a:r>
              <a:rPr lang="en-GB" i="1" dirty="0" smtClean="0"/>
              <a:t>They are singing </a:t>
            </a:r>
            <a:r>
              <a:rPr lang="en-GB" i="1" dirty="0" err="1" smtClean="0"/>
              <a:t>do,re,mi</a:t>
            </a:r>
            <a:r>
              <a:rPr lang="en-GB" i="1" dirty="0" smtClean="0"/>
              <a:t>.</a:t>
            </a:r>
          </a:p>
          <a:p>
            <a:pPr algn="ctr"/>
            <a:r>
              <a:rPr lang="en-GB" i="1" dirty="0" smtClean="0"/>
              <a:t>He and she and Mot the dog.</a:t>
            </a:r>
          </a:p>
          <a:p>
            <a:pPr algn="ctr"/>
            <a:r>
              <a:rPr lang="en-GB" i="1" dirty="0" smtClean="0"/>
              <a:t>Are skipping happily with me.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3850" y="1257524"/>
            <a:ext cx="370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Kristen ITC" panose="03050502040202030202" pitchFamily="66" charset="0"/>
              </a:rPr>
              <a:t>Rhigwm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i’w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dweud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wrth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sgipio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54" y="1257524"/>
            <a:ext cx="4249998" cy="4249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89" y="852948"/>
            <a:ext cx="3157565" cy="44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FFFF00"/>
          </a:solidFill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rgbClr val="FFFF00"/>
          </a:solidFill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FFFF00"/>
          </a:solidFill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FFFF00"/>
          </a:solidFill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9523" y="1985617"/>
            <a:ext cx="7093975" cy="20621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risten ITC" panose="03050502040202030202" pitchFamily="66" charset="0"/>
              </a:rPr>
              <a:t>Mae gen </a:t>
            </a:r>
            <a:r>
              <a:rPr lang="en-GB" sz="3200" dirty="0" err="1" smtClean="0">
                <a:latin typeface="Kristen ITC" panose="03050502040202030202" pitchFamily="66" charset="0"/>
              </a:rPr>
              <a:t>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gi</a:t>
            </a:r>
            <a:r>
              <a:rPr lang="en-GB" sz="3200" dirty="0" smtClean="0">
                <a:latin typeface="Kristen ITC" panose="03050502040202030202" pitchFamily="66" charset="0"/>
              </a:rPr>
              <a:t>, </a:t>
            </a:r>
            <a:r>
              <a:rPr lang="en-GB" sz="3200" dirty="0" err="1" smtClean="0">
                <a:latin typeface="Kristen ITC" panose="03050502040202030202" pitchFamily="66" charset="0"/>
              </a:rPr>
              <a:t>ei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enw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yw</a:t>
            </a:r>
            <a:r>
              <a:rPr lang="en-GB" sz="3200" dirty="0" smtClean="0">
                <a:latin typeface="Kristen ITC" panose="03050502040202030202" pitchFamily="66" charset="0"/>
              </a:rPr>
              <a:t> Twm.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Mae’n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ffrind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bach</a:t>
            </a:r>
            <a:r>
              <a:rPr lang="en-GB" sz="3200" dirty="0" smtClean="0">
                <a:latin typeface="Kristen ITC" panose="03050502040202030202" pitchFamily="66" charset="0"/>
              </a:rPr>
              <a:t> da </a:t>
            </a:r>
            <a:r>
              <a:rPr lang="en-GB" sz="3200" dirty="0" err="1" smtClean="0">
                <a:latin typeface="Kristen ITC" panose="03050502040202030202" pitchFamily="66" charset="0"/>
              </a:rPr>
              <a:t>i</a:t>
            </a:r>
            <a:r>
              <a:rPr lang="en-GB" sz="3200" dirty="0" smtClean="0">
                <a:latin typeface="Kristen ITC" panose="03050502040202030202" pitchFamily="66" charset="0"/>
              </a:rPr>
              <a:t> mi.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Oes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gennych</a:t>
            </a:r>
            <a:r>
              <a:rPr lang="en-GB" sz="3200" dirty="0" smtClean="0">
                <a:latin typeface="Kristen ITC" panose="03050502040202030202" pitchFamily="66" charset="0"/>
              </a:rPr>
              <a:t> chi </a:t>
            </a:r>
            <a:r>
              <a:rPr lang="en-GB" sz="3200" dirty="0" err="1" smtClean="0">
                <a:latin typeface="Kristen ITC" panose="03050502040202030202" pitchFamily="66" charset="0"/>
              </a:rPr>
              <a:t>gi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bach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fel</a:t>
            </a:r>
            <a:r>
              <a:rPr lang="en-GB" sz="3200" dirty="0" smtClean="0">
                <a:latin typeface="Kristen ITC" panose="03050502040202030202" pitchFamily="66" charset="0"/>
              </a:rPr>
              <a:t> Twm.</a:t>
            </a:r>
          </a:p>
          <a:p>
            <a:pPr algn="ctr"/>
            <a:r>
              <a:rPr lang="en-GB" sz="3200" dirty="0" err="1" smtClean="0">
                <a:latin typeface="Kristen ITC" panose="03050502040202030202" pitchFamily="66" charset="0"/>
              </a:rPr>
              <a:t>Sy’n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ffrind</a:t>
            </a:r>
            <a:r>
              <a:rPr lang="en-GB" sz="3200" dirty="0" smtClean="0">
                <a:latin typeface="Kristen ITC" panose="03050502040202030202" pitchFamily="66" charset="0"/>
              </a:rPr>
              <a:t> </a:t>
            </a:r>
            <a:r>
              <a:rPr lang="en-GB" sz="3200" dirty="0" err="1" smtClean="0">
                <a:latin typeface="Kristen ITC" panose="03050502040202030202" pitchFamily="66" charset="0"/>
              </a:rPr>
              <a:t>bach</a:t>
            </a:r>
            <a:r>
              <a:rPr lang="en-GB" sz="3200" dirty="0" smtClean="0">
                <a:latin typeface="Kristen ITC" panose="03050502040202030202" pitchFamily="66" charset="0"/>
              </a:rPr>
              <a:t> da </a:t>
            </a:r>
            <a:r>
              <a:rPr lang="en-GB" sz="3200" dirty="0" err="1" smtClean="0">
                <a:latin typeface="Kristen ITC" panose="03050502040202030202" pitchFamily="66" charset="0"/>
              </a:rPr>
              <a:t>i</a:t>
            </a:r>
            <a:r>
              <a:rPr lang="en-GB" sz="3200" dirty="0" smtClean="0">
                <a:latin typeface="Kristen ITC" panose="03050502040202030202" pitchFamily="66" charset="0"/>
              </a:rPr>
              <a:t> chi.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18465" y="378993"/>
            <a:ext cx="5024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Kristen ITC" panose="03050502040202030202" pitchFamily="66" charset="0"/>
              </a:rPr>
              <a:t>Rhigwm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Kristen ITC" panose="03050502040202030202" pitchFamily="66" charset="0"/>
              </a:rPr>
              <a:t>Sgipio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Kristen ITC" panose="03050502040202030202" pitchFamily="66" charset="0"/>
              </a:rPr>
              <a:t> 3.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3717" y="4531424"/>
            <a:ext cx="4168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of skipping rhyme</a:t>
            </a:r>
          </a:p>
          <a:p>
            <a:pPr algn="ctr"/>
            <a:r>
              <a:rPr lang="en-GB" i="1" dirty="0" smtClean="0"/>
              <a:t>I’ve got a dog, his name is Twm .</a:t>
            </a:r>
          </a:p>
          <a:p>
            <a:pPr algn="ctr"/>
            <a:r>
              <a:rPr lang="en-GB" i="1" dirty="0" smtClean="0"/>
              <a:t>He’s a good little friend to me.</a:t>
            </a:r>
          </a:p>
          <a:p>
            <a:pPr algn="ctr"/>
            <a:r>
              <a:rPr lang="en-GB" i="1" dirty="0" smtClean="0"/>
              <a:t>Have you got a little dog like Twm.</a:t>
            </a:r>
          </a:p>
          <a:p>
            <a:pPr algn="ctr"/>
            <a:r>
              <a:rPr lang="en-GB" i="1" dirty="0" smtClean="0"/>
              <a:t>Who’s a good friend to you.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3850" y="1257524"/>
            <a:ext cx="370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Kristen ITC" panose="03050502040202030202" pitchFamily="66" charset="0"/>
              </a:rPr>
              <a:t>Rhigwm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i’w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dweud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wrth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sgipio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57" y="808098"/>
            <a:ext cx="3157565" cy="4417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0" y="1753827"/>
            <a:ext cx="2766699" cy="39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99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rgbClr val="99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99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9999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9984" y="1139167"/>
            <a:ext cx="3549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pPr algn="ctr"/>
            <a:r>
              <a:rPr lang="en-GB" i="1" dirty="0" smtClean="0"/>
              <a:t>What colour counters do you want?</a:t>
            </a:r>
          </a:p>
          <a:p>
            <a:pPr algn="ctr"/>
            <a:r>
              <a:rPr lang="en-GB" i="1" dirty="0" smtClean="0"/>
              <a:t>Red, blue, yellow, green?</a:t>
            </a:r>
          </a:p>
          <a:p>
            <a:pPr algn="ctr"/>
            <a:r>
              <a:rPr lang="en-GB" i="1" dirty="0" smtClean="0"/>
              <a:t>Put your counters at the start.</a:t>
            </a:r>
          </a:p>
          <a:p>
            <a:pPr algn="ctr"/>
            <a:r>
              <a:rPr lang="en-GB" i="1" dirty="0" smtClean="0"/>
              <a:t>Who is going to go first?</a:t>
            </a:r>
          </a:p>
          <a:p>
            <a:pPr algn="ctr"/>
            <a:r>
              <a:rPr lang="en-GB" i="1" dirty="0" smtClean="0"/>
              <a:t>Throw the dice please.</a:t>
            </a:r>
          </a:p>
          <a:p>
            <a:pPr algn="ctr"/>
            <a:r>
              <a:rPr lang="en-GB" i="1" dirty="0" smtClean="0"/>
              <a:t>Who had the highest number.? </a:t>
            </a:r>
          </a:p>
          <a:p>
            <a:pPr algn="ctr"/>
            <a:r>
              <a:rPr lang="en-GB" i="1" dirty="0" smtClean="0"/>
              <a:t>Me!</a:t>
            </a:r>
          </a:p>
          <a:p>
            <a:pPr algn="ctr"/>
            <a:r>
              <a:rPr lang="en-GB" i="1" dirty="0" smtClean="0"/>
              <a:t>You go first, then.</a:t>
            </a:r>
          </a:p>
          <a:p>
            <a:pPr algn="ctr"/>
            <a:r>
              <a:rPr lang="en-GB" i="1" dirty="0" smtClean="0"/>
              <a:t>Very good. You’ve had . . . </a:t>
            </a:r>
          </a:p>
          <a:p>
            <a:pPr algn="ctr"/>
            <a:r>
              <a:rPr lang="en-GB" i="1" dirty="0" smtClean="0"/>
              <a:t>Your turn/My turn.</a:t>
            </a:r>
          </a:p>
          <a:p>
            <a:pPr algn="ctr"/>
            <a:r>
              <a:rPr lang="en-GB" i="1" dirty="0" smtClean="0"/>
              <a:t>Oh no, I’ve landed on a snake.</a:t>
            </a:r>
          </a:p>
          <a:p>
            <a:pPr algn="ctr"/>
            <a:r>
              <a:rPr lang="en-GB" i="1" dirty="0" smtClean="0"/>
              <a:t>I’m going down.</a:t>
            </a:r>
          </a:p>
          <a:p>
            <a:pPr algn="ctr"/>
            <a:r>
              <a:rPr lang="en-GB" i="1" dirty="0" smtClean="0"/>
              <a:t>Oh, brilliant, I’ve landed on a ladder</a:t>
            </a:r>
          </a:p>
          <a:p>
            <a:pPr algn="ctr"/>
            <a:r>
              <a:rPr lang="en-GB" i="1" dirty="0" smtClean="0"/>
              <a:t>I’m going up.</a:t>
            </a:r>
          </a:p>
          <a:p>
            <a:pPr algn="ctr"/>
            <a:r>
              <a:rPr lang="en-GB" i="1" dirty="0" smtClean="0"/>
              <a:t>Hooray. I finished first.</a:t>
            </a:r>
          </a:p>
          <a:p>
            <a:pPr algn="ctr"/>
            <a:r>
              <a:rPr lang="en-GB" i="1" dirty="0" smtClean="0"/>
              <a:t>Very good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04" y="1730056"/>
            <a:ext cx="1758698" cy="20535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439" y="39598"/>
            <a:ext cx="9335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Law</a:t>
            </a:r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effectLst/>
                <a:latin typeface="Kristen ITC" panose="03050502040202030202" pitchFamily="66" charset="0"/>
              </a:rPr>
              <a:t>r</a:t>
            </a:r>
            <a:r>
              <a:rPr lang="en-US" sz="5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effectLst/>
                <a:latin typeface="Kristen ITC" panose="03050502040202030202" pitchFamily="66" charset="0"/>
              </a:rPr>
              <a:t> y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n</a:t>
            </a:r>
            <a:r>
              <a:rPr lang="en-US" sz="5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effectLst/>
                <a:latin typeface="Kristen ITC" panose="03050502040202030202" pitchFamily="66" charset="0"/>
              </a:rPr>
              <a:t>eidr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 a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fyny’r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y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999FF"/>
                </a:solidFill>
                <a:latin typeface="Kristen ITC" panose="03050502040202030202" pitchFamily="66" charset="0"/>
              </a:rPr>
              <a:t>sgol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rgbClr val="9999FF"/>
              </a:solidFill>
              <a:effectLst/>
              <a:latin typeface="Kristen ITC" panose="03050502040202030202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6" y="4087778"/>
            <a:ext cx="2457325" cy="2457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2173" y="824005"/>
            <a:ext cx="4560653" cy="5924699"/>
          </a:xfrm>
          <a:prstGeom prst="rect">
            <a:avLst/>
          </a:prstGeom>
          <a:noFill/>
          <a:ln w="76200"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latin typeface="Kristen ITC" panose="03050502040202030202" pitchFamily="66" charset="0"/>
              </a:rPr>
              <a:t>Dewch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chwarae</a:t>
            </a:r>
            <a:r>
              <a:rPr lang="en-GB" sz="2000" dirty="0" smtClean="0">
                <a:latin typeface="Kristen ITC" panose="03050502040202030202" pitchFamily="66" charset="0"/>
              </a:rPr>
              <a:t>!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Pa </a:t>
            </a:r>
            <a:r>
              <a:rPr lang="en-GB" sz="2000" dirty="0" err="1" smtClean="0">
                <a:latin typeface="Kristen ITC" panose="03050502040202030202" pitchFamily="66" charset="0"/>
              </a:rPr>
              <a:t>liw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cownteri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wyt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ti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eisiau</a:t>
            </a:r>
            <a:r>
              <a:rPr lang="en-GB" sz="2000" dirty="0" smtClean="0">
                <a:latin typeface="Kristen ITC" panose="03050502040202030202" pitchFamily="66" charset="0"/>
              </a:rPr>
              <a:t>?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Coch</a:t>
            </a:r>
            <a:r>
              <a:rPr lang="en-GB" sz="2000" dirty="0" smtClean="0">
                <a:latin typeface="Kristen ITC" panose="03050502040202030202" pitchFamily="66" charset="0"/>
              </a:rPr>
              <a:t>, </a:t>
            </a:r>
            <a:r>
              <a:rPr lang="en-GB" sz="2000" dirty="0" err="1" smtClean="0">
                <a:latin typeface="Kristen ITC" panose="03050502040202030202" pitchFamily="66" charset="0"/>
              </a:rPr>
              <a:t>glas</a:t>
            </a:r>
            <a:r>
              <a:rPr lang="en-GB" sz="2000" dirty="0" smtClean="0">
                <a:latin typeface="Kristen ITC" panose="03050502040202030202" pitchFamily="66" charset="0"/>
              </a:rPr>
              <a:t>, </a:t>
            </a:r>
            <a:r>
              <a:rPr lang="en-GB" sz="2000" dirty="0" err="1" smtClean="0">
                <a:latin typeface="Kristen ITC" panose="03050502040202030202" pitchFamily="66" charset="0"/>
              </a:rPr>
              <a:t>melyn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neu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gwyrdd</a:t>
            </a:r>
            <a:r>
              <a:rPr lang="en-GB" sz="2000" dirty="0" smtClean="0">
                <a:latin typeface="Kristen ITC" panose="03050502040202030202" pitchFamily="66" charset="0"/>
              </a:rPr>
              <a:t>?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Rhowch</a:t>
            </a:r>
            <a:r>
              <a:rPr lang="en-GB" sz="2000" dirty="0" smtClean="0">
                <a:latin typeface="Kristen ITC" panose="03050502040202030202" pitchFamily="66" charset="0"/>
              </a:rPr>
              <a:t> y </a:t>
            </a:r>
            <a:r>
              <a:rPr lang="en-GB" sz="2000" dirty="0" err="1" smtClean="0">
                <a:latin typeface="Kristen ITC" panose="03050502040202030202" pitchFamily="66" charset="0"/>
              </a:rPr>
              <a:t>cownteri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yn</a:t>
            </a:r>
            <a:r>
              <a:rPr lang="en-GB" sz="2000" dirty="0" smtClean="0">
                <a:latin typeface="Kristen ITC" panose="03050502040202030202" pitchFamily="66" charset="0"/>
              </a:rPr>
              <a:t> y </a:t>
            </a:r>
            <a:r>
              <a:rPr lang="en-GB" sz="2000" dirty="0" err="1" smtClean="0">
                <a:latin typeface="Kristen ITC" panose="03050502040202030202" pitchFamily="66" charset="0"/>
              </a:rPr>
              <a:t>dechrau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Pwy </a:t>
            </a:r>
            <a:r>
              <a:rPr lang="en-GB" sz="2000" dirty="0" err="1" smtClean="0">
                <a:latin typeface="Kristen ITC" panose="03050502040202030202" pitchFamily="66" charset="0"/>
              </a:rPr>
              <a:t>sy’n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mynd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gyntaf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Taflwch</a:t>
            </a:r>
            <a:r>
              <a:rPr lang="en-GB" sz="2000" dirty="0" smtClean="0">
                <a:latin typeface="Kristen ITC" panose="03050502040202030202" pitchFamily="66" charset="0"/>
              </a:rPr>
              <a:t> y </a:t>
            </a:r>
            <a:r>
              <a:rPr lang="en-GB" sz="2000" dirty="0" err="1" smtClean="0">
                <a:latin typeface="Kristen ITC" panose="03050502040202030202" pitchFamily="66" charset="0"/>
              </a:rPr>
              <a:t>dîs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os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gwelwch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yn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dda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Pwy </a:t>
            </a:r>
            <a:r>
              <a:rPr lang="en-GB" sz="2000" dirty="0" err="1" smtClean="0">
                <a:latin typeface="Kristen ITC" panose="03050502040202030202" pitchFamily="66" charset="0"/>
              </a:rPr>
              <a:t>sydd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wedi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cael</a:t>
            </a:r>
            <a:r>
              <a:rPr lang="en-GB" sz="2000" dirty="0" smtClean="0">
                <a:latin typeface="Kristen ITC" panose="03050502040202030202" pitchFamily="66" charset="0"/>
              </a:rPr>
              <a:t> y </a:t>
            </a:r>
            <a:r>
              <a:rPr lang="en-GB" sz="2000" dirty="0" err="1" smtClean="0">
                <a:latin typeface="Kristen ITC" panose="03050502040202030202" pitchFamily="66" charset="0"/>
              </a:rPr>
              <a:t>rhif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uchaf</a:t>
            </a:r>
            <a:r>
              <a:rPr lang="en-GB" sz="2000" dirty="0" smtClean="0">
                <a:latin typeface="Kristen ITC" panose="03050502040202030202" pitchFamily="66" charset="0"/>
              </a:rPr>
              <a:t>?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Fi!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Ti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sy’n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mynd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gyntaf</a:t>
            </a:r>
            <a:r>
              <a:rPr lang="en-GB" sz="2000" dirty="0" smtClean="0">
                <a:latin typeface="Kristen ITC" panose="03050502040202030202" pitchFamily="66" charset="0"/>
              </a:rPr>
              <a:t>, felly. 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Da </a:t>
            </a:r>
            <a:r>
              <a:rPr lang="en-GB" sz="2000" dirty="0" err="1" smtClean="0">
                <a:latin typeface="Kristen ITC" panose="03050502040202030202" pitchFamily="66" charset="0"/>
              </a:rPr>
              <a:t>iawn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ti</a:t>
            </a:r>
            <a:r>
              <a:rPr lang="en-GB" sz="2000" dirty="0" smtClean="0">
                <a:latin typeface="Kristen ITC" panose="03050502040202030202" pitchFamily="66" charset="0"/>
              </a:rPr>
              <a:t>. </a:t>
            </a:r>
            <a:r>
              <a:rPr lang="en-GB" sz="2000" dirty="0" err="1" smtClean="0">
                <a:latin typeface="Kristen ITC" panose="03050502040202030202" pitchFamily="66" charset="0"/>
              </a:rPr>
              <a:t>Rwyt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ti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wedi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cael</a:t>
            </a:r>
            <a:r>
              <a:rPr lang="en-GB" sz="2000" dirty="0" smtClean="0">
                <a:latin typeface="Kristen ITC" panose="03050502040202030202" pitchFamily="66" charset="0"/>
              </a:rPr>
              <a:t> . . .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O </a:t>
            </a:r>
            <a:r>
              <a:rPr lang="en-GB" sz="2000" dirty="0" err="1" smtClean="0">
                <a:latin typeface="Kristen ITC" panose="03050502040202030202" pitchFamily="66" charset="0"/>
              </a:rPr>
              <a:t>diar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rwyt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ti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wedi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cael</a:t>
            </a:r>
            <a:r>
              <a:rPr lang="en-GB" sz="2000" dirty="0" smtClean="0">
                <a:latin typeface="Kristen ITC" panose="03050502040202030202" pitchFamily="66" charset="0"/>
              </a:rPr>
              <a:t> . . .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Dy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dro</a:t>
            </a:r>
            <a:r>
              <a:rPr lang="en-GB" sz="2000" dirty="0" smtClean="0">
                <a:latin typeface="Kristen ITC" panose="03050502040202030202" pitchFamily="66" charset="0"/>
              </a:rPr>
              <a:t> di/</a:t>
            </a:r>
            <a:r>
              <a:rPr lang="en-GB" sz="2000" dirty="0" err="1" smtClean="0">
                <a:latin typeface="Kristen ITC" panose="03050502040202030202" pitchFamily="66" charset="0"/>
              </a:rPr>
              <a:t>Fy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nhro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O </a:t>
            </a:r>
            <a:r>
              <a:rPr lang="en-GB" sz="2000" dirty="0" err="1" smtClean="0">
                <a:latin typeface="Kristen ITC" panose="03050502040202030202" pitchFamily="66" charset="0"/>
              </a:rPr>
              <a:t>na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rydw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wedi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glanio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ar</a:t>
            </a:r>
            <a:r>
              <a:rPr lang="en-GB" sz="2000" dirty="0" smtClean="0">
                <a:latin typeface="Kristen ITC" panose="03050502040202030202" pitchFamily="66" charset="0"/>
              </a:rPr>
              <a:t> y </a:t>
            </a:r>
            <a:r>
              <a:rPr lang="en-GB" sz="2000" dirty="0" err="1" smtClean="0">
                <a:latin typeface="Kristen ITC" panose="03050502040202030202" pitchFamily="66" charset="0"/>
              </a:rPr>
              <a:t>neidr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Rydw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i’n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mynd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lawr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smtClean="0">
                <a:latin typeface="Kristen ITC" panose="03050502040202030202" pitchFamily="66" charset="0"/>
              </a:rPr>
              <a:t>O </a:t>
            </a:r>
            <a:r>
              <a:rPr lang="en-GB" sz="2000" dirty="0" err="1" smtClean="0">
                <a:latin typeface="Kristen ITC" panose="03050502040202030202" pitchFamily="66" charset="0"/>
              </a:rPr>
              <a:t>gwych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rydw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wedi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cael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ysgol</a:t>
            </a:r>
            <a:endParaRPr lang="en-GB" sz="2000" dirty="0" smtClean="0">
              <a:latin typeface="Kristen ITC" panose="03050502040202030202" pitchFamily="66" charset="0"/>
            </a:endParaRP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Rydw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i’n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mynd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fyny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2000" dirty="0" err="1" smtClean="0">
                <a:latin typeface="Kristen ITC" panose="03050502040202030202" pitchFamily="66" charset="0"/>
              </a:rPr>
              <a:t>Hwre</a:t>
            </a:r>
            <a:r>
              <a:rPr lang="en-GB" sz="2000" dirty="0" smtClean="0">
                <a:latin typeface="Kristen ITC" panose="03050502040202030202" pitchFamily="66" charset="0"/>
              </a:rPr>
              <a:t>! </a:t>
            </a:r>
            <a:r>
              <a:rPr lang="en-GB" sz="2000" dirty="0" err="1" smtClean="0">
                <a:latin typeface="Kristen ITC" panose="03050502040202030202" pitchFamily="66" charset="0"/>
              </a:rPr>
              <a:t>Rydw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wedi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gorffen</a:t>
            </a:r>
            <a:r>
              <a:rPr lang="en-GB" sz="2000" dirty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yn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gyntaf</a:t>
            </a:r>
            <a:r>
              <a:rPr lang="en-GB" sz="2000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sz="1900" dirty="0" smtClean="0">
                <a:latin typeface="Kristen ITC" panose="03050502040202030202" pitchFamily="66" charset="0"/>
              </a:rPr>
              <a:t>Da </a:t>
            </a:r>
            <a:r>
              <a:rPr lang="en-GB" sz="1900" dirty="0" err="1" smtClean="0">
                <a:latin typeface="Kristen ITC" panose="03050502040202030202" pitchFamily="66" charset="0"/>
              </a:rPr>
              <a:t>iawn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ti</a:t>
            </a:r>
            <a:r>
              <a:rPr lang="en-GB" sz="1900" dirty="0" smtClean="0">
                <a:latin typeface="Kristen ITC" panose="03050502040202030202" pitchFamily="66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196" y="3480650"/>
            <a:ext cx="1520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Kristen ITC" panose="03050502040202030202" pitchFamily="66" charset="0"/>
              </a:rPr>
              <a:t>Un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latin typeface="Kristen ITC" panose="03050502040202030202" pitchFamily="66" charset="0"/>
              </a:rPr>
              <a:t>Dau</a:t>
            </a:r>
            <a:endParaRPr lang="en-GB" dirty="0" smtClean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Kristen ITC" panose="03050502040202030202" pitchFamily="66" charset="0"/>
              </a:rPr>
              <a:t>Tri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latin typeface="Kristen ITC" panose="03050502040202030202" pitchFamily="66" charset="0"/>
              </a:rPr>
              <a:t>Pedwar</a:t>
            </a:r>
            <a:endParaRPr lang="en-GB" dirty="0" smtClean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Kristen ITC" panose="03050502040202030202" pitchFamily="66" charset="0"/>
              </a:rPr>
              <a:t>Pump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latin typeface="Kristen ITC" panose="03050502040202030202" pitchFamily="66" charset="0"/>
              </a:rPr>
              <a:t>Chwech</a:t>
            </a:r>
            <a:endParaRPr lang="en-GB" dirty="0" smtClean="0">
              <a:latin typeface="Kristen ITC" panose="03050502040202030202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 rot="20058931">
            <a:off x="183911" y="1875141"/>
            <a:ext cx="2677656" cy="1077218"/>
          </a:xfrm>
          <a:prstGeom prst="rect">
            <a:avLst/>
          </a:prstGeom>
          <a:solidFill>
            <a:srgbClr val="9999FF"/>
          </a:solidFill>
          <a:ln w="762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Kristen ITC" panose="03050502040202030202" pitchFamily="66" charset="0"/>
              </a:rPr>
              <a:t>Pwy </a:t>
            </a:r>
            <a:r>
              <a:rPr lang="en-GB" sz="2400" dirty="0" err="1">
                <a:solidFill>
                  <a:srgbClr val="002060"/>
                </a:solidFill>
                <a:latin typeface="Kristen ITC" panose="03050502040202030202" pitchFamily="66" charset="0"/>
              </a:rPr>
              <a:t>sydd</a:t>
            </a:r>
            <a:r>
              <a:rPr lang="en-GB" sz="240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Kristen ITC" panose="03050502040202030202" pitchFamily="66" charset="0"/>
              </a:rPr>
              <a:t>eisiau</a:t>
            </a:r>
            <a:r>
              <a:rPr lang="en-GB" sz="240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endParaRPr lang="en-GB" sz="2400" dirty="0" smtClean="0">
              <a:solidFill>
                <a:srgbClr val="002060"/>
              </a:solidFill>
              <a:latin typeface="Kristen ITC" panose="03050502040202030202" pitchFamily="66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Kristen ITC" panose="03050502040202030202" pitchFamily="66" charset="0"/>
              </a:rPr>
              <a:t>chwarae’r</a:t>
            </a:r>
            <a:r>
              <a:rPr lang="en-GB" sz="24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Kristen ITC" panose="03050502040202030202" pitchFamily="66" charset="0"/>
              </a:rPr>
              <a:t>gêm</a:t>
            </a:r>
            <a:r>
              <a:rPr lang="en-GB" sz="24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?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Who wants to play the game</a:t>
            </a:r>
            <a:r>
              <a:rPr lang="en-GB" sz="1600" i="1" dirty="0" smtClean="0">
                <a:solidFill>
                  <a:schemeClr val="bg1"/>
                </a:solidFill>
              </a:rPr>
              <a:t>?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3887" y="827803"/>
            <a:ext cx="3195105" cy="461665"/>
          </a:xfrm>
          <a:prstGeom prst="rect">
            <a:avLst/>
          </a:prstGeom>
          <a:solidFill>
            <a:srgbClr val="9999FF"/>
          </a:solidFill>
          <a:ln w="762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Snakes and Ladders</a:t>
            </a:r>
          </a:p>
        </p:txBody>
      </p:sp>
    </p:spTree>
    <p:extLst>
      <p:ext uri="{BB962C8B-B14F-4D97-AF65-F5344CB8AC3E}">
        <p14:creationId xmlns:p14="http://schemas.microsoft.com/office/powerpoint/2010/main" val="29230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7071" y="633296"/>
            <a:ext cx="38249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pPr algn="ctr"/>
            <a:r>
              <a:rPr lang="en-GB" i="1" dirty="0" smtClean="0"/>
              <a:t>Have you got . . . ? </a:t>
            </a:r>
          </a:p>
          <a:p>
            <a:pPr algn="ctr"/>
            <a:r>
              <a:rPr lang="en-GB" i="1" dirty="0" smtClean="0"/>
              <a:t>Has he got . . . ?</a:t>
            </a:r>
          </a:p>
          <a:p>
            <a:pPr algn="ctr"/>
            <a:r>
              <a:rPr lang="en-GB" i="1" dirty="0" smtClean="0"/>
              <a:t>Has she got . . . ?</a:t>
            </a:r>
          </a:p>
          <a:p>
            <a:pPr algn="ctr"/>
            <a:r>
              <a:rPr lang="en-GB" i="1" dirty="0" smtClean="0"/>
              <a:t>Yes/No</a:t>
            </a:r>
          </a:p>
          <a:p>
            <a:pPr algn="ctr"/>
            <a:r>
              <a:rPr lang="en-GB" i="1" dirty="0" smtClean="0"/>
              <a:t>Yes he has/Yes, she has</a:t>
            </a:r>
          </a:p>
          <a:p>
            <a:pPr algn="ctr"/>
            <a:r>
              <a:rPr lang="en-GB" i="1" dirty="0" smtClean="0"/>
              <a:t>No he hasn’t</a:t>
            </a:r>
          </a:p>
          <a:p>
            <a:pPr algn="ctr"/>
            <a:r>
              <a:rPr lang="en-GB" i="1" dirty="0" smtClean="0"/>
              <a:t>No she hasn’t</a:t>
            </a:r>
          </a:p>
          <a:p>
            <a:pPr algn="ctr"/>
            <a:r>
              <a:rPr lang="en-GB" i="1" dirty="0" smtClean="0"/>
              <a:t>blonde hair/brown/white/black/red/</a:t>
            </a:r>
          </a:p>
          <a:p>
            <a:pPr algn="ctr"/>
            <a:r>
              <a:rPr lang="en-GB" i="1" dirty="0" smtClean="0"/>
              <a:t>bald head</a:t>
            </a:r>
          </a:p>
          <a:p>
            <a:pPr algn="ctr"/>
            <a:r>
              <a:rPr lang="en-GB" i="1" dirty="0"/>
              <a:t>r</a:t>
            </a:r>
            <a:r>
              <a:rPr lang="en-GB" i="1" dirty="0" smtClean="0"/>
              <a:t>ound face/long/small/big/narrow</a:t>
            </a:r>
          </a:p>
          <a:p>
            <a:pPr algn="ctr"/>
            <a:r>
              <a:rPr lang="en-GB" i="1" dirty="0"/>
              <a:t>s</a:t>
            </a:r>
            <a:r>
              <a:rPr lang="en-GB" i="1" dirty="0" smtClean="0"/>
              <a:t>mall ears/big/long</a:t>
            </a:r>
          </a:p>
          <a:p>
            <a:pPr algn="ctr"/>
            <a:r>
              <a:rPr lang="en-GB" i="1" dirty="0"/>
              <a:t>s</a:t>
            </a:r>
            <a:r>
              <a:rPr lang="en-GB" i="1" dirty="0" smtClean="0"/>
              <a:t>mall mouth/big/thin</a:t>
            </a:r>
          </a:p>
          <a:p>
            <a:pPr algn="ctr"/>
            <a:r>
              <a:rPr lang="en-GB" i="1" dirty="0"/>
              <a:t>s</a:t>
            </a:r>
            <a:r>
              <a:rPr lang="en-GB" i="1" dirty="0" smtClean="0"/>
              <a:t>pectacles or glasses</a:t>
            </a:r>
          </a:p>
          <a:p>
            <a:pPr algn="ctr"/>
            <a:r>
              <a:rPr lang="en-GB" i="1" dirty="0"/>
              <a:t>b</a:t>
            </a:r>
            <a:r>
              <a:rPr lang="en-GB" i="1" dirty="0" smtClean="0"/>
              <a:t>eard</a:t>
            </a:r>
          </a:p>
          <a:p>
            <a:pPr algn="ctr"/>
            <a:r>
              <a:rPr lang="en-GB" i="1" dirty="0"/>
              <a:t>m</a:t>
            </a:r>
            <a:r>
              <a:rPr lang="en-GB" i="1" dirty="0" smtClean="0"/>
              <a:t>oustache</a:t>
            </a:r>
          </a:p>
          <a:p>
            <a:pPr algn="ctr"/>
            <a:r>
              <a:rPr lang="en-GB" i="1" dirty="0"/>
              <a:t>h</a:t>
            </a:r>
            <a:r>
              <a:rPr lang="en-GB" i="1" dirty="0" smtClean="0"/>
              <a:t>at</a:t>
            </a:r>
          </a:p>
          <a:p>
            <a:pPr algn="ctr"/>
            <a:r>
              <a:rPr lang="en-GB" i="1" dirty="0" smtClean="0"/>
              <a:t>ribbon</a:t>
            </a:r>
          </a:p>
          <a:p>
            <a:pPr algn="ctr"/>
            <a:endParaRPr lang="en-GB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18277" y="25032"/>
            <a:ext cx="5275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Pwy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ydy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Pwy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?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6839" y="958644"/>
            <a:ext cx="4897884" cy="53553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900" dirty="0" err="1" smtClean="0">
                <a:latin typeface="Kristen ITC" panose="03050502040202030202" pitchFamily="66" charset="0"/>
              </a:rPr>
              <a:t>Oes</a:t>
            </a:r>
            <a:r>
              <a:rPr lang="en-GB" sz="1900" dirty="0" smtClean="0">
                <a:latin typeface="Kristen ITC" panose="03050502040202030202" pitchFamily="66" charset="0"/>
              </a:rPr>
              <a:t> gen </a:t>
            </a:r>
            <a:r>
              <a:rPr lang="en-GB" sz="1900" dirty="0" err="1" smtClean="0">
                <a:latin typeface="Kristen ITC" panose="03050502040202030202" pitchFamily="66" charset="0"/>
              </a:rPr>
              <a:t>ti</a:t>
            </a:r>
            <a:r>
              <a:rPr lang="en-GB" sz="1900" dirty="0" smtClean="0">
                <a:latin typeface="Kristen ITC" panose="03050502040202030202" pitchFamily="66" charset="0"/>
              </a:rPr>
              <a:t> . . . ?</a:t>
            </a: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Oes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ganddo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fo</a:t>
            </a:r>
            <a:r>
              <a:rPr lang="en-GB" sz="1900" dirty="0" smtClean="0">
                <a:latin typeface="Kristen ITC" panose="03050502040202030202" pitchFamily="66" charset="0"/>
              </a:rPr>
              <a:t> . . .?</a:t>
            </a: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Oes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ganddi</a:t>
            </a:r>
            <a:r>
              <a:rPr lang="en-GB" sz="1900" dirty="0" smtClean="0">
                <a:latin typeface="Kristen ITC" panose="03050502040202030202" pitchFamily="66" charset="0"/>
              </a:rPr>
              <a:t> hi . . .?</a:t>
            </a: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Oes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Nagoes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Oes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mae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ganddo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fo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Oes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mae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ganddi</a:t>
            </a:r>
            <a:r>
              <a:rPr lang="en-GB" sz="1900" dirty="0" smtClean="0">
                <a:latin typeface="Kristen ITC" panose="03050502040202030202" pitchFamily="66" charset="0"/>
              </a:rPr>
              <a:t> hi</a:t>
            </a: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Nagoes</a:t>
            </a:r>
            <a:r>
              <a:rPr lang="en-GB" sz="1900" dirty="0" smtClean="0">
                <a:latin typeface="Kristen ITC" panose="03050502040202030202" pitchFamily="66" charset="0"/>
              </a:rPr>
              <a:t> does </a:t>
            </a:r>
            <a:r>
              <a:rPr lang="en-GB" sz="1900" dirty="0" err="1" smtClean="0">
                <a:latin typeface="Kristen ITC" panose="03050502040202030202" pitchFamily="66" charset="0"/>
              </a:rPr>
              <a:t>ganddo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fo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ddim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Nagoes</a:t>
            </a:r>
            <a:r>
              <a:rPr lang="en-GB" sz="1900" dirty="0" smtClean="0">
                <a:latin typeface="Kristen ITC" panose="03050502040202030202" pitchFamily="66" charset="0"/>
              </a:rPr>
              <a:t> does </a:t>
            </a:r>
            <a:r>
              <a:rPr lang="en-GB" sz="1900" dirty="0" err="1" smtClean="0">
                <a:latin typeface="Kristen ITC" panose="03050502040202030202" pitchFamily="66" charset="0"/>
              </a:rPr>
              <a:t>ganddi</a:t>
            </a:r>
            <a:r>
              <a:rPr lang="en-GB" sz="1900" dirty="0" smtClean="0">
                <a:latin typeface="Kristen ITC" panose="03050502040202030202" pitchFamily="66" charset="0"/>
              </a:rPr>
              <a:t> hi </a:t>
            </a:r>
            <a:r>
              <a:rPr lang="en-GB" sz="1900" dirty="0" err="1" smtClean="0">
                <a:latin typeface="Kristen ITC" panose="03050502040202030202" pitchFamily="66" charset="0"/>
              </a:rPr>
              <a:t>ddim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wallt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melyn</a:t>
            </a:r>
            <a:r>
              <a:rPr lang="en-GB" sz="1900" dirty="0" smtClean="0">
                <a:latin typeface="Kristen ITC" panose="03050502040202030202" pitchFamily="66" charset="0"/>
              </a:rPr>
              <a:t>/brown/</a:t>
            </a:r>
            <a:r>
              <a:rPr lang="en-GB" sz="1900" dirty="0" err="1" smtClean="0">
                <a:latin typeface="Kristen ITC" panose="03050502040202030202" pitchFamily="66" charset="0"/>
              </a:rPr>
              <a:t>gwyn</a:t>
            </a:r>
            <a:r>
              <a:rPr lang="en-GB" sz="1900" dirty="0" smtClean="0">
                <a:latin typeface="Kristen ITC" panose="03050502040202030202" pitchFamily="66" charset="0"/>
              </a:rPr>
              <a:t>/du/</a:t>
            </a:r>
            <a:r>
              <a:rPr lang="en-GB" sz="1900" dirty="0" err="1" smtClean="0">
                <a:latin typeface="Kristen ITC" panose="03050502040202030202" pitchFamily="66" charset="0"/>
              </a:rPr>
              <a:t>coch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</a:p>
          <a:p>
            <a:r>
              <a:rPr lang="en-GB" sz="1900" dirty="0" smtClean="0">
                <a:latin typeface="Kristen ITC" panose="03050502040202030202" pitchFamily="66" charset="0"/>
              </a:rPr>
              <a:t>ben </a:t>
            </a:r>
            <a:r>
              <a:rPr lang="en-GB" sz="1900" dirty="0" err="1" smtClean="0">
                <a:latin typeface="Kristen ITC" panose="03050502040202030202" pitchFamily="66" charset="0"/>
              </a:rPr>
              <a:t>moel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>
                <a:latin typeface="Kristen ITC" panose="03050502040202030202" pitchFamily="66" charset="0"/>
              </a:rPr>
              <a:t>l</a:t>
            </a:r>
            <a:r>
              <a:rPr lang="en-GB" sz="1900" dirty="0" err="1" smtClean="0">
                <a:latin typeface="Kristen ITC" panose="03050502040202030202" pitchFamily="66" charset="0"/>
              </a:rPr>
              <a:t>ygaid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glas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gwyrdd</a:t>
            </a:r>
            <a:r>
              <a:rPr lang="en-GB" sz="1900" dirty="0" smtClean="0">
                <a:latin typeface="Kristen ITC" panose="03050502040202030202" pitchFamily="66" charset="0"/>
              </a:rPr>
              <a:t>/brown/</a:t>
            </a:r>
            <a:r>
              <a:rPr lang="en-GB" sz="1900" dirty="0" err="1" smtClean="0">
                <a:latin typeface="Kristen ITC" panose="03050502040202030202" pitchFamily="66" charset="0"/>
              </a:rPr>
              <a:t>hir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byr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cyrliog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>
                <a:latin typeface="Kristen ITC" panose="03050502040202030202" pitchFamily="66" charset="0"/>
              </a:rPr>
              <a:t>wyneb </a:t>
            </a:r>
            <a:r>
              <a:rPr lang="en-GB" sz="1900" dirty="0" err="1">
                <a:latin typeface="Kristen ITC" panose="03050502040202030202" pitchFamily="66" charset="0"/>
              </a:rPr>
              <a:t>crwn</a:t>
            </a:r>
            <a:r>
              <a:rPr lang="en-GB" sz="1900" dirty="0">
                <a:latin typeface="Kristen ITC" panose="03050502040202030202" pitchFamily="66" charset="0"/>
              </a:rPr>
              <a:t>/</a:t>
            </a:r>
            <a:r>
              <a:rPr lang="en-GB" sz="1900" dirty="0" err="1">
                <a:latin typeface="Kristen ITC" panose="03050502040202030202" pitchFamily="66" charset="0"/>
              </a:rPr>
              <a:t>hir</a:t>
            </a:r>
            <a:r>
              <a:rPr lang="en-GB" sz="1900" dirty="0">
                <a:latin typeface="Kristen ITC" panose="03050502040202030202" pitchFamily="66" charset="0"/>
              </a:rPr>
              <a:t>/</a:t>
            </a:r>
            <a:r>
              <a:rPr lang="en-GB" sz="1900" dirty="0" err="1">
                <a:latin typeface="Kristen ITC" panose="03050502040202030202" pitchFamily="66" charset="0"/>
              </a:rPr>
              <a:t>bach</a:t>
            </a:r>
            <a:r>
              <a:rPr lang="en-GB" sz="1900" dirty="0">
                <a:latin typeface="Kristen ITC" panose="03050502040202030202" pitchFamily="66" charset="0"/>
              </a:rPr>
              <a:t>/</a:t>
            </a:r>
            <a:r>
              <a:rPr lang="en-GB" sz="1900" dirty="0" err="1">
                <a:latin typeface="Kristen ITC" panose="03050502040202030202" pitchFamily="66" charset="0"/>
              </a:rPr>
              <a:t>mawr</a:t>
            </a:r>
            <a:r>
              <a:rPr lang="en-GB" sz="1900" dirty="0">
                <a:latin typeface="Kristen ITC" panose="03050502040202030202" pitchFamily="66" charset="0"/>
              </a:rPr>
              <a:t>/main</a:t>
            </a:r>
          </a:p>
          <a:p>
            <a:r>
              <a:rPr lang="en-GB" sz="1900" dirty="0" err="1">
                <a:latin typeface="Kristen ITC" panose="03050502040202030202" pitchFamily="66" charset="0"/>
              </a:rPr>
              <a:t>glustiau</a:t>
            </a:r>
            <a:r>
              <a:rPr lang="en-GB" sz="1900" dirty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bach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mawr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hir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>
                <a:latin typeface="Kristen ITC" panose="03050502040202030202" pitchFamily="66" charset="0"/>
              </a:rPr>
              <a:t>g</a:t>
            </a:r>
            <a:r>
              <a:rPr lang="en-GB" sz="1900" dirty="0" err="1" smtClean="0">
                <a:latin typeface="Kristen ITC" panose="03050502040202030202" pitchFamily="66" charset="0"/>
              </a:rPr>
              <a:t>eg</a:t>
            </a:r>
            <a:r>
              <a:rPr lang="en-GB" sz="1900" dirty="0" smtClean="0">
                <a:latin typeface="Kristen ITC" panose="03050502040202030202" pitchFamily="66" charset="0"/>
              </a:rPr>
              <a:t> </a:t>
            </a:r>
            <a:r>
              <a:rPr lang="en-GB" sz="1900" dirty="0" err="1" smtClean="0">
                <a:latin typeface="Kristen ITC" panose="03050502040202030202" pitchFamily="66" charset="0"/>
              </a:rPr>
              <a:t>fach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fawr</a:t>
            </a:r>
            <a:r>
              <a:rPr lang="en-GB" sz="1900" dirty="0" smtClean="0">
                <a:latin typeface="Kristen ITC" panose="03050502040202030202" pitchFamily="66" charset="0"/>
              </a:rPr>
              <a:t>/</a:t>
            </a:r>
            <a:r>
              <a:rPr lang="en-GB" sz="1900" dirty="0" err="1" smtClean="0">
                <a:latin typeface="Kristen ITC" panose="03050502040202030202" pitchFamily="66" charset="0"/>
              </a:rPr>
              <a:t>denau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sbectol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farf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err="1">
                <a:latin typeface="Kristen ITC" panose="03050502040202030202" pitchFamily="66" charset="0"/>
              </a:rPr>
              <a:t>f</a:t>
            </a:r>
            <a:r>
              <a:rPr lang="en-GB" sz="1900" dirty="0" err="1" smtClean="0">
                <a:latin typeface="Kristen ITC" panose="03050502040202030202" pitchFamily="66" charset="0"/>
              </a:rPr>
              <a:t>wstas</a:t>
            </a:r>
            <a:endParaRPr lang="en-GB" sz="1900" dirty="0" smtClean="0">
              <a:latin typeface="Kristen ITC" panose="03050502040202030202" pitchFamily="66" charset="0"/>
            </a:endParaRPr>
          </a:p>
          <a:p>
            <a:r>
              <a:rPr lang="en-GB" sz="1900" dirty="0" smtClean="0">
                <a:latin typeface="Kristen ITC" panose="03050502040202030202" pitchFamily="66" charset="0"/>
              </a:rPr>
              <a:t>het</a:t>
            </a:r>
          </a:p>
          <a:p>
            <a:r>
              <a:rPr lang="en-GB" sz="1900" dirty="0" err="1" smtClean="0">
                <a:latin typeface="Kristen ITC" panose="03050502040202030202" pitchFamily="66" charset="0"/>
              </a:rPr>
              <a:t>ruban</a:t>
            </a:r>
            <a:endParaRPr lang="en-GB" sz="1900" dirty="0" smtClean="0">
              <a:latin typeface="Kristen ITC" panose="03050502040202030202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4722" y="171631"/>
            <a:ext cx="1980029" cy="461665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Guess Who?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47755" y="5034114"/>
            <a:ext cx="2677656" cy="1077218"/>
          </a:xfrm>
          <a:prstGeom prst="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Kristen ITC" panose="03050502040202030202" pitchFamily="66" charset="0"/>
              </a:rPr>
              <a:t>Pwy </a:t>
            </a:r>
            <a:r>
              <a:rPr lang="en-GB" sz="2400" dirty="0" err="1">
                <a:solidFill>
                  <a:srgbClr val="002060"/>
                </a:solidFill>
                <a:latin typeface="Kristen ITC" panose="03050502040202030202" pitchFamily="66" charset="0"/>
              </a:rPr>
              <a:t>sydd</a:t>
            </a:r>
            <a:r>
              <a:rPr lang="en-GB" sz="240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Kristen ITC" panose="03050502040202030202" pitchFamily="66" charset="0"/>
              </a:rPr>
              <a:t>eisiau</a:t>
            </a:r>
            <a:r>
              <a:rPr lang="en-GB" sz="2400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endParaRPr lang="en-GB" sz="2400" dirty="0" smtClean="0">
              <a:solidFill>
                <a:srgbClr val="002060"/>
              </a:solidFill>
              <a:latin typeface="Kristen ITC" panose="03050502040202030202" pitchFamily="66" charset="0"/>
            </a:endParaRPr>
          </a:p>
          <a:p>
            <a:r>
              <a:rPr lang="en-GB" sz="2400" dirty="0" err="1" smtClean="0">
                <a:solidFill>
                  <a:srgbClr val="002060"/>
                </a:solidFill>
                <a:latin typeface="Kristen ITC" panose="03050502040202030202" pitchFamily="66" charset="0"/>
              </a:rPr>
              <a:t>chwarae’r</a:t>
            </a:r>
            <a:r>
              <a:rPr lang="en-GB" sz="24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Kristen ITC" panose="03050502040202030202" pitchFamily="66" charset="0"/>
              </a:rPr>
              <a:t>gêm</a:t>
            </a:r>
            <a:r>
              <a:rPr lang="en-GB" sz="2400" dirty="0" smtClean="0">
                <a:solidFill>
                  <a:srgbClr val="002060"/>
                </a:solidFill>
                <a:latin typeface="Kristen ITC" panose="03050502040202030202" pitchFamily="66" charset="0"/>
              </a:rPr>
              <a:t>?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Who wants to play the game</a:t>
            </a:r>
            <a:r>
              <a:rPr lang="en-GB" sz="1600" i="1" dirty="0" smtClean="0">
                <a:solidFill>
                  <a:schemeClr val="bg1"/>
                </a:solidFill>
              </a:rPr>
              <a:t>?</a:t>
            </a:r>
            <a:endParaRPr lang="en-GB" sz="1600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649" y="1392247"/>
            <a:ext cx="3210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pPr algn="ctr"/>
            <a:r>
              <a:rPr lang="en-GB" i="1" dirty="0" smtClean="0"/>
              <a:t>You will notice the mutations as you use these words with the language patterns used here.</a:t>
            </a:r>
          </a:p>
          <a:p>
            <a:pPr algn="ctr"/>
            <a:r>
              <a:rPr lang="en-GB" i="1" dirty="0" err="1">
                <a:latin typeface="Kristen ITC" panose="03050502040202030202" pitchFamily="66" charset="0"/>
              </a:rPr>
              <a:t>g</a:t>
            </a:r>
            <a:r>
              <a:rPr lang="en-GB" i="1" dirty="0" err="1" smtClean="0">
                <a:latin typeface="Kristen ITC" panose="03050502040202030202" pitchFamily="66" charset="0"/>
              </a:rPr>
              <a:t>wallt</a:t>
            </a:r>
            <a:r>
              <a:rPr lang="en-GB" i="1" dirty="0" smtClean="0"/>
              <a:t> – hair</a:t>
            </a:r>
          </a:p>
          <a:p>
            <a:pPr algn="ctr"/>
            <a:r>
              <a:rPr lang="en-GB" i="1" dirty="0">
                <a:latin typeface="Kristen ITC" panose="03050502040202030202" pitchFamily="66" charset="0"/>
              </a:rPr>
              <a:t>p</a:t>
            </a:r>
            <a:r>
              <a:rPr lang="en-GB" i="1" dirty="0" smtClean="0">
                <a:latin typeface="Kristen ITC" panose="03050502040202030202" pitchFamily="66" charset="0"/>
              </a:rPr>
              <a:t>en</a:t>
            </a:r>
            <a:r>
              <a:rPr lang="en-GB" i="1" dirty="0" smtClean="0"/>
              <a:t> – head</a:t>
            </a:r>
          </a:p>
          <a:p>
            <a:pPr algn="ctr"/>
            <a:r>
              <a:rPr lang="en-GB" i="1" dirty="0" err="1">
                <a:latin typeface="Kristen ITC" panose="03050502040202030202" pitchFamily="66" charset="0"/>
              </a:rPr>
              <a:t>l</a:t>
            </a:r>
            <a:r>
              <a:rPr lang="en-GB" i="1" dirty="0" err="1" smtClean="0">
                <a:latin typeface="Kristen ITC" panose="03050502040202030202" pitchFamily="66" charset="0"/>
              </a:rPr>
              <a:t>lygaid</a:t>
            </a:r>
            <a:r>
              <a:rPr lang="en-GB" i="1" dirty="0" smtClean="0"/>
              <a:t> – eyes</a:t>
            </a:r>
          </a:p>
          <a:p>
            <a:pPr algn="ctr"/>
            <a:r>
              <a:rPr lang="en-GB" i="1" dirty="0" err="1">
                <a:latin typeface="Kristen ITC" panose="03050502040202030202" pitchFamily="66" charset="0"/>
              </a:rPr>
              <a:t>c</a:t>
            </a:r>
            <a:r>
              <a:rPr lang="en-GB" i="1" dirty="0" err="1" smtClean="0">
                <a:latin typeface="Kristen ITC" panose="03050502040202030202" pitchFamily="66" charset="0"/>
              </a:rPr>
              <a:t>lustiau</a:t>
            </a:r>
            <a:r>
              <a:rPr lang="en-GB" i="1" dirty="0" smtClean="0"/>
              <a:t> – ears</a:t>
            </a:r>
          </a:p>
          <a:p>
            <a:pPr algn="ctr"/>
            <a:r>
              <a:rPr lang="en-GB" i="1" dirty="0" err="1">
                <a:latin typeface="Kristen ITC" panose="03050502040202030202" pitchFamily="66" charset="0"/>
              </a:rPr>
              <a:t>c</a:t>
            </a:r>
            <a:r>
              <a:rPr lang="en-GB" i="1" dirty="0" err="1" smtClean="0">
                <a:latin typeface="Kristen ITC" panose="03050502040202030202" pitchFamily="66" charset="0"/>
              </a:rPr>
              <a:t>eg</a:t>
            </a:r>
            <a:r>
              <a:rPr lang="en-GB" i="1" dirty="0" smtClean="0"/>
              <a:t> – mouth</a:t>
            </a:r>
          </a:p>
          <a:p>
            <a:pPr algn="ctr"/>
            <a:r>
              <a:rPr lang="en-GB" i="1" dirty="0">
                <a:latin typeface="Kristen ITC" panose="03050502040202030202" pitchFamily="66" charset="0"/>
              </a:rPr>
              <a:t>b</a:t>
            </a:r>
            <a:r>
              <a:rPr lang="en-GB" i="1" dirty="0" smtClean="0">
                <a:latin typeface="Kristen ITC" panose="03050502040202030202" pitchFamily="66" charset="0"/>
              </a:rPr>
              <a:t>arf</a:t>
            </a:r>
            <a:r>
              <a:rPr lang="en-GB" i="1" dirty="0" smtClean="0"/>
              <a:t> – beard</a:t>
            </a:r>
          </a:p>
          <a:p>
            <a:pPr algn="ctr"/>
            <a:r>
              <a:rPr lang="en-GB" i="1" dirty="0" err="1">
                <a:latin typeface="Kristen ITC" panose="03050502040202030202" pitchFamily="66" charset="0"/>
              </a:rPr>
              <a:t>m</a:t>
            </a:r>
            <a:r>
              <a:rPr lang="en-GB" i="1" dirty="0" err="1" smtClean="0">
                <a:latin typeface="Kristen ITC" panose="03050502040202030202" pitchFamily="66" charset="0"/>
              </a:rPr>
              <a:t>wstas</a:t>
            </a:r>
            <a:r>
              <a:rPr lang="en-GB" i="1" dirty="0" smtClean="0"/>
              <a:t> – moustache</a:t>
            </a:r>
          </a:p>
          <a:p>
            <a:pPr algn="ctr"/>
            <a:endParaRPr lang="en-GB" i="1" dirty="0" smtClean="0"/>
          </a:p>
          <a:p>
            <a:pPr algn="ctr"/>
            <a:r>
              <a:rPr lang="en-GB" i="1" dirty="0" smtClean="0"/>
              <a:t>Sometimes you will see</a:t>
            </a:r>
          </a:p>
          <a:p>
            <a:pPr algn="ctr"/>
            <a:r>
              <a:rPr lang="en-GB" i="1" dirty="0" smtClean="0">
                <a:latin typeface="Kristen ITC" panose="03050502040202030202" pitchFamily="66" charset="0"/>
              </a:rPr>
              <a:t>(g)wyneb</a:t>
            </a:r>
            <a:r>
              <a:rPr lang="en-GB" i="1" dirty="0" smtClean="0"/>
              <a:t> - face</a:t>
            </a:r>
          </a:p>
          <a:p>
            <a:pPr algn="ctr"/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29637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23754" y="5034114"/>
            <a:ext cx="1415846" cy="1651819"/>
          </a:xfrm>
          <a:prstGeom prst="halfFram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8299" y="35314"/>
            <a:ext cx="9475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Fedri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 di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s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gorio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 </a:t>
            </a: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goliau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?</a:t>
            </a:r>
            <a:endParaRPr lang="en-US" sz="5400" b="1" cap="none" spc="0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8440" y="958644"/>
            <a:ext cx="4300753" cy="1754326"/>
          </a:xfrm>
          <a:prstGeom prst="rect">
            <a:avLst/>
          </a:prstGeom>
          <a:solidFill>
            <a:srgbClr val="FFD653"/>
          </a:solidFill>
          <a:ln w="571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egoe Print" panose="02000600000000000000" pitchFamily="2" charset="0"/>
              </a:rPr>
              <a:t>Byddwch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angen</a:t>
            </a:r>
            <a:r>
              <a:rPr lang="en-GB" dirty="0" smtClean="0">
                <a:latin typeface="Segoe Print" panose="02000600000000000000" pitchFamily="2" charset="0"/>
              </a:rPr>
              <a:t>:-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Gôl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neu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dau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gôn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i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wneud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gôl</a:t>
            </a:r>
            <a:endParaRPr lang="en-GB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Pêl</a:t>
            </a:r>
            <a:endParaRPr lang="en-GB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Côn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fel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pwynt</a:t>
            </a:r>
            <a:r>
              <a:rPr lang="en-GB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saethu</a:t>
            </a:r>
            <a:endParaRPr lang="en-GB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en-GB" dirty="0" err="1" smtClean="0">
                <a:latin typeface="Segoe Print" panose="02000600000000000000" pitchFamily="2" charset="0"/>
              </a:rPr>
              <a:t>Cofiwch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eu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cadw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yn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daclus</a:t>
            </a:r>
            <a:r>
              <a:rPr lang="en-GB" dirty="0">
                <a:latin typeface="Segoe Print" panose="02000600000000000000" pitchFamily="2" charset="0"/>
              </a:rPr>
              <a:t> </a:t>
            </a:r>
            <a:r>
              <a:rPr lang="en-GB" dirty="0" err="1" smtClean="0">
                <a:latin typeface="Segoe Print" panose="02000600000000000000" pitchFamily="2" charset="0"/>
              </a:rPr>
              <a:t>wedyn</a:t>
            </a:r>
            <a:r>
              <a:rPr lang="en-GB" dirty="0" smtClean="0">
                <a:latin typeface="Segoe Print" panose="02000600000000000000" pitchFamily="2" charset="0"/>
              </a:rPr>
              <a:t>.</a:t>
            </a:r>
            <a:endParaRPr lang="en-GB" dirty="0">
              <a:latin typeface="Segoe Print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44" y="5360039"/>
            <a:ext cx="1404606" cy="14046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88471" y="803889"/>
            <a:ext cx="4300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r>
              <a:rPr lang="en-GB" i="1" dirty="0" smtClean="0"/>
              <a:t>You will need:-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 goal or two cones to create a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 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 cone as a shooting point.</a:t>
            </a:r>
          </a:p>
          <a:p>
            <a:endParaRPr lang="en-GB" i="1" dirty="0" smtClean="0"/>
          </a:p>
          <a:p>
            <a:r>
              <a:rPr lang="en-GB" i="1" dirty="0" smtClean="0"/>
              <a:t>Remember to keep them tidy when finished.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781" y="2868220"/>
            <a:ext cx="7529825" cy="3139321"/>
          </a:xfrm>
          <a:prstGeom prst="rect">
            <a:avLst/>
          </a:prstGeom>
          <a:noFill/>
          <a:ln w="76200" cmpd="sng">
            <a:solidFill>
              <a:srgbClr val="FFD347"/>
            </a:solidFill>
            <a:prstDash val="lgDash"/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Segoe Print" panose="02000600000000000000" pitchFamily="2" charset="0"/>
              </a:rPr>
              <a:t>Dyma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eich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tasg</a:t>
            </a:r>
            <a:endParaRPr lang="en-GB" b="1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latin typeface="Segoe Print" panose="02000600000000000000" pitchFamily="2" charset="0"/>
              </a:rPr>
              <a:t>Gosodwch</a:t>
            </a:r>
            <a:r>
              <a:rPr lang="en-GB" b="1" dirty="0" smtClean="0">
                <a:latin typeface="Segoe Print" panose="02000600000000000000" pitchFamily="2" charset="0"/>
              </a:rPr>
              <a:t> y </a:t>
            </a:r>
            <a:r>
              <a:rPr lang="en-GB" b="1" dirty="0" err="1" smtClean="0">
                <a:latin typeface="Segoe Print" panose="02000600000000000000" pitchFamily="2" charset="0"/>
              </a:rPr>
              <a:t>gôl</a:t>
            </a:r>
            <a:r>
              <a:rPr lang="en-GB" b="1" dirty="0" smtClean="0">
                <a:latin typeface="Segoe Print" panose="02000600000000000000" pitchFamily="2" charset="0"/>
              </a:rPr>
              <a:t> a </a:t>
            </a:r>
            <a:r>
              <a:rPr lang="en-GB" b="1" dirty="0" err="1" smtClean="0">
                <a:latin typeface="Segoe Print" panose="02000600000000000000" pitchFamily="2" charset="0"/>
              </a:rPr>
              <a:t>dewisiwch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bwynt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saethu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gan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osod</a:t>
            </a:r>
            <a:r>
              <a:rPr lang="en-GB" b="1" dirty="0" smtClean="0">
                <a:latin typeface="Segoe Print" panose="02000600000000000000" pitchFamily="2" charset="0"/>
              </a:rPr>
              <a:t> y </a:t>
            </a:r>
            <a:r>
              <a:rPr lang="en-GB" b="1" dirty="0" err="1" smtClean="0">
                <a:latin typeface="Segoe Print" panose="02000600000000000000" pitchFamily="2" charset="0"/>
              </a:rPr>
              <a:t>côn</a:t>
            </a:r>
            <a:r>
              <a:rPr lang="en-GB" b="1" dirty="0" smtClean="0">
                <a:latin typeface="Segoe Print" panose="02000600000000000000" pitchFamily="2" charset="0"/>
              </a:rPr>
              <a:t>.</a:t>
            </a:r>
          </a:p>
          <a:p>
            <a:r>
              <a:rPr lang="en-GB" b="1" dirty="0" smtClean="0">
                <a:latin typeface="Segoe Print" panose="020006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latin typeface="Segoe Print" panose="02000600000000000000" pitchFamily="2" charset="0"/>
              </a:rPr>
              <a:t>Saethwch</a:t>
            </a:r>
            <a:r>
              <a:rPr lang="en-GB" b="1" dirty="0" smtClean="0">
                <a:latin typeface="Segoe Print" panose="02000600000000000000" pitchFamily="2" charset="0"/>
              </a:rPr>
              <a:t> at y </a:t>
            </a:r>
            <a:r>
              <a:rPr lang="en-GB" b="1" dirty="0" err="1" smtClean="0">
                <a:latin typeface="Segoe Print" panose="02000600000000000000" pitchFamily="2" charset="0"/>
              </a:rPr>
              <a:t>gôl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o’r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pwynt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yma</a:t>
            </a:r>
            <a:r>
              <a:rPr lang="en-GB" b="1" dirty="0" smtClean="0">
                <a:latin typeface="Segoe Print" panose="020006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latin typeface="Segoe Print" panose="02000600000000000000" pitchFamily="2" charset="0"/>
              </a:rPr>
              <a:t>Symudwch</a:t>
            </a:r>
            <a:r>
              <a:rPr lang="en-GB" b="1" dirty="0" smtClean="0">
                <a:latin typeface="Segoe Print" panose="02000600000000000000" pitchFamily="2" charset="0"/>
              </a:rPr>
              <a:t> y </a:t>
            </a:r>
            <a:r>
              <a:rPr lang="en-GB" b="1" dirty="0" err="1" smtClean="0">
                <a:latin typeface="Segoe Print" panose="02000600000000000000" pitchFamily="2" charset="0"/>
              </a:rPr>
              <a:t>conau</a:t>
            </a:r>
            <a:r>
              <a:rPr lang="en-GB" b="1" dirty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i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wahanol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lefydd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pell</a:t>
            </a:r>
            <a:r>
              <a:rPr lang="en-GB" b="1" dirty="0" smtClean="0">
                <a:latin typeface="Segoe Print" panose="02000600000000000000" pitchFamily="2" charset="0"/>
              </a:rPr>
              <a:t> ac </a:t>
            </a:r>
            <a:r>
              <a:rPr lang="en-GB" b="1" dirty="0" err="1" smtClean="0">
                <a:latin typeface="Segoe Print" panose="02000600000000000000" pitchFamily="2" charset="0"/>
              </a:rPr>
              <a:t>agos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o’r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gôl</a:t>
            </a:r>
            <a:r>
              <a:rPr lang="en-GB" b="1" dirty="0" smtClean="0">
                <a:latin typeface="Segoe Print" panose="020006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err="1" smtClean="0">
                <a:latin typeface="Segoe Print" panose="02000600000000000000" pitchFamily="2" charset="0"/>
              </a:rPr>
              <a:t>Gwnewch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hyn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dro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ar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ôl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tro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nes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byddwch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wedi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sgorio</a:t>
            </a:r>
            <a:r>
              <a:rPr lang="en-GB" b="1" dirty="0" smtClean="0">
                <a:latin typeface="Segoe Print" panose="02000600000000000000" pitchFamily="2" charset="0"/>
              </a:rPr>
              <a:t> 10.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Segoe Print" panose="02000600000000000000" pitchFamily="2" charset="0"/>
              </a:rPr>
              <a:t>Pa </a:t>
            </a:r>
            <a:r>
              <a:rPr lang="en-GB" b="1" dirty="0" err="1" smtClean="0">
                <a:latin typeface="Segoe Print" panose="02000600000000000000" pitchFamily="2" charset="0"/>
              </a:rPr>
              <a:t>mor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llwyddiannus</a:t>
            </a:r>
            <a:r>
              <a:rPr lang="en-GB" b="1" dirty="0" smtClean="0">
                <a:latin typeface="Segoe Print" panose="02000600000000000000" pitchFamily="2" charset="0"/>
              </a:rPr>
              <a:t> </a:t>
            </a:r>
            <a:r>
              <a:rPr lang="en-GB" b="1" dirty="0" err="1" smtClean="0">
                <a:latin typeface="Segoe Print" panose="02000600000000000000" pitchFamily="2" charset="0"/>
              </a:rPr>
              <a:t>oeddech</a:t>
            </a:r>
            <a:r>
              <a:rPr lang="en-GB" b="1" dirty="0" smtClean="0">
                <a:latin typeface="Segoe Print" panose="02000600000000000000" pitchFamily="2" charset="0"/>
              </a:rPr>
              <a:t> chi?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97257" y="2767771"/>
            <a:ext cx="3868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r>
              <a:rPr lang="en-GB" i="1" dirty="0" smtClean="0"/>
              <a:t>Here is your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Put the goal in place and choose a shooting point by placing the cone.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Shoot towards the goal from this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Move the cone to different positions near and far from the goal.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Carry on until you have scored 10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How successful were you?</a:t>
            </a:r>
          </a:p>
        </p:txBody>
      </p:sp>
    </p:spTree>
    <p:extLst>
      <p:ext uri="{BB962C8B-B14F-4D97-AF65-F5344CB8AC3E}">
        <p14:creationId xmlns:p14="http://schemas.microsoft.com/office/powerpoint/2010/main" val="181808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15175" y="5034115"/>
            <a:ext cx="1415846" cy="1651819"/>
          </a:xfrm>
          <a:prstGeom prst="halfFram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3569" y="3698721"/>
            <a:ext cx="3649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of Practice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Approach ball from slight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other foot close to the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your head down and over the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Place arms out to your side to gain 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Strike through centre of ball towards goal.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903" y="3698721"/>
            <a:ext cx="7292787" cy="2308324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err="1" smtClean="0">
                <a:latin typeface="Kristen ITC" panose="03050502040202030202" pitchFamily="66" charset="0"/>
              </a:rPr>
              <a:t>Pwyntiau</a:t>
            </a:r>
            <a:r>
              <a:rPr lang="en-GB" sz="2400" b="1" u="sng" dirty="0" smtClean="0">
                <a:latin typeface="Kristen ITC" panose="03050502040202030202" pitchFamily="66" charset="0"/>
              </a:rPr>
              <a:t> </a:t>
            </a:r>
            <a:r>
              <a:rPr lang="en-GB" sz="2400" b="1" u="sng" dirty="0" err="1" smtClean="0">
                <a:latin typeface="Kristen ITC" panose="03050502040202030202" pitchFamily="66" charset="0"/>
              </a:rPr>
              <a:t>Ymarfer</a:t>
            </a:r>
            <a:r>
              <a:rPr lang="en-GB" sz="2400" b="1" u="sng" dirty="0" smtClean="0">
                <a:latin typeface="Kristen ITC" panose="03050502040202030202" pitchFamily="66" charset="0"/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Ewch</a:t>
            </a:r>
            <a:r>
              <a:rPr lang="en-GB" sz="2400" dirty="0" smtClean="0">
                <a:latin typeface="Kristen ITC" panose="03050502040202030202" pitchFamily="66" charset="0"/>
              </a:rPr>
              <a:t> am y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r>
              <a:rPr lang="en-GB" sz="2400" dirty="0" smtClean="0">
                <a:latin typeface="Kristen ITC" panose="03050502040202030202" pitchFamily="66" charset="0"/>
              </a:rPr>
              <a:t> o </a:t>
            </a:r>
            <a:r>
              <a:rPr lang="en-GB" sz="2400" dirty="0" err="1" smtClean="0">
                <a:latin typeface="Kristen ITC" panose="03050502040202030202" pitchFamily="66" charset="0"/>
              </a:rPr>
              <a:t>dipyn</a:t>
            </a:r>
            <a:r>
              <a:rPr lang="en-GB" sz="2400" dirty="0" smtClean="0">
                <a:latin typeface="Kristen ITC" panose="03050502040202030202" pitchFamily="66" charset="0"/>
              </a:rPr>
              <a:t> o </a:t>
            </a:r>
            <a:r>
              <a:rPr lang="en-GB" sz="2400" dirty="0" err="1" smtClean="0">
                <a:latin typeface="Kristen ITC" panose="03050502040202030202" pitchFamily="66" charset="0"/>
              </a:rPr>
              <a:t>ongl</a:t>
            </a:r>
            <a:r>
              <a:rPr lang="en-GB" sz="2400" dirty="0" smtClean="0">
                <a:latin typeface="Kristen ITC" panose="03050502040202030202" pitchFamily="66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Cadwch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droed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arall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yn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agos</a:t>
            </a:r>
            <a:r>
              <a:rPr lang="en-GB" sz="2400" dirty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i’r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r>
              <a:rPr lang="en-GB" sz="2400" dirty="0" smtClean="0">
                <a:latin typeface="Kristen ITC" panose="03050502040202030202" pitchFamily="66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Gwyrwch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eich</a:t>
            </a:r>
            <a:r>
              <a:rPr lang="en-GB" sz="2400" dirty="0" smtClean="0">
                <a:latin typeface="Kristen ITC" panose="03050502040202030202" pitchFamily="66" charset="0"/>
              </a:rPr>
              <a:t> pen </a:t>
            </a:r>
            <a:r>
              <a:rPr lang="en-GB" sz="2400" dirty="0" err="1" smtClean="0">
                <a:latin typeface="Kristen ITC" panose="03050502040202030202" pitchFamily="66" charset="0"/>
              </a:rPr>
              <a:t>dros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endParaRPr lang="en-GB" sz="2400" dirty="0" smtClean="0">
              <a:latin typeface="Kristen ITC" panose="03050502040202030202" pitchFamily="66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Lledwch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eich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breichiau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i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gael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eich</a:t>
            </a:r>
            <a:r>
              <a:rPr lang="en-GB" sz="2400" dirty="0" smtClean="0">
                <a:latin typeface="Kristen ITC" panose="03050502040202030202" pitchFamily="66" charset="0"/>
              </a:rPr>
              <a:t> “</a:t>
            </a:r>
            <a:r>
              <a:rPr lang="en-GB" sz="2400" dirty="0" err="1" smtClean="0">
                <a:latin typeface="Kristen ITC" panose="03050502040202030202" pitchFamily="66" charset="0"/>
              </a:rPr>
              <a:t>balans</a:t>
            </a:r>
            <a:r>
              <a:rPr lang="en-GB" sz="2400" dirty="0" smtClean="0">
                <a:latin typeface="Kristen ITC" panose="03050502040202030202" pitchFamily="66" charset="0"/>
              </a:rPr>
              <a:t>”.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Ciciwch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yn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ei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chanol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i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gyfeiriad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gôl</a:t>
            </a:r>
            <a:r>
              <a:rPr lang="en-GB" sz="2400" dirty="0">
                <a:latin typeface="Kristen ITC" panose="03050502040202030202" pitchFamily="66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06032" y="811803"/>
            <a:ext cx="3144653" cy="3018148"/>
            <a:chOff x="8765458" y="3085377"/>
            <a:chExt cx="3144653" cy="30181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3F3F5"/>
                </a:clrFrom>
                <a:clrTo>
                  <a:srgbClr val="F3F3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5458" y="4436650"/>
              <a:ext cx="2743200" cy="1666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995" y="3085377"/>
              <a:ext cx="1963116" cy="240381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194080" y="760664"/>
            <a:ext cx="9011804" cy="923330"/>
          </a:xfrm>
          <a:prstGeom prst="rect">
            <a:avLst/>
          </a:prstGeom>
          <a:noFill/>
          <a:ln w="76200"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risten ITC" panose="03050502040202030202" pitchFamily="66" charset="0"/>
              </a:rPr>
              <a:t>Mae </a:t>
            </a:r>
            <a:r>
              <a:rPr lang="en-GB" dirty="0" err="1" smtClean="0">
                <a:latin typeface="Kristen ITC" panose="03050502040202030202" pitchFamily="66" charset="0"/>
              </a:rPr>
              <a:t>rhaglen</a:t>
            </a:r>
            <a:r>
              <a:rPr lang="en-GB" dirty="0" smtClean="0">
                <a:latin typeface="Kristen ITC" panose="03050502040202030202" pitchFamily="66" charset="0"/>
              </a:rPr>
              <a:t> “</a:t>
            </a:r>
            <a:r>
              <a:rPr lang="en-GB" dirty="0" err="1" smtClean="0">
                <a:latin typeface="Kristen ITC" panose="03050502040202030202" pitchFamily="66" charset="0"/>
              </a:rPr>
              <a:t>Heno</a:t>
            </a:r>
            <a:r>
              <a:rPr lang="en-GB" dirty="0" smtClean="0">
                <a:latin typeface="Kristen ITC" panose="03050502040202030202" pitchFamily="66" charset="0"/>
              </a:rPr>
              <a:t>” </a:t>
            </a:r>
            <a:r>
              <a:rPr lang="en-GB" dirty="0" err="1" smtClean="0">
                <a:latin typeface="Kristen ITC" panose="03050502040202030202" pitchFamily="66" charset="0"/>
              </a:rPr>
              <a:t>ar</a:t>
            </a:r>
            <a:r>
              <a:rPr lang="en-GB" dirty="0" smtClean="0">
                <a:latin typeface="Kristen ITC" panose="03050502040202030202" pitchFamily="66" charset="0"/>
              </a:rPr>
              <a:t> S4C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gofyn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</a:t>
            </a:r>
            <a:r>
              <a:rPr lang="en-GB" dirty="0" smtClean="0">
                <a:latin typeface="Kristen ITC" panose="03050502040202030202" pitchFamily="66" charset="0"/>
              </a:rPr>
              <a:t> chi </a:t>
            </a:r>
            <a:r>
              <a:rPr lang="en-GB" dirty="0" err="1" smtClean="0">
                <a:latin typeface="Kristen ITC" panose="03050502040202030202" pitchFamily="66" charset="0"/>
              </a:rPr>
              <a:t>yrru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clipiau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ohonoch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sgorio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goliau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yn</a:t>
            </a:r>
            <a:r>
              <a:rPr lang="en-GB" dirty="0" smtClean="0">
                <a:latin typeface="Kristen ITC" panose="03050502040202030202" pitchFamily="66" charset="0"/>
              </a:rPr>
              <a:t> yr </a:t>
            </a:r>
            <a:r>
              <a:rPr lang="en-GB" dirty="0" err="1" smtClean="0">
                <a:latin typeface="Kristen ITC" panose="03050502040202030202" pitchFamily="66" charset="0"/>
              </a:rPr>
              <a:t>ardd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gefn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iddynt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ddangos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ar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eu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rhaglen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en-GB" dirty="0" err="1" smtClean="0">
                <a:latin typeface="Kristen ITC" panose="03050502040202030202" pitchFamily="66" charset="0"/>
              </a:rPr>
              <a:t>Os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nad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ydych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eisiau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gyrru</a:t>
            </a:r>
            <a:r>
              <a:rPr lang="en-GB" dirty="0" smtClean="0">
                <a:latin typeface="Kristen ITC" panose="03050502040202030202" pitchFamily="66" charset="0"/>
              </a:rPr>
              <a:t> clip </a:t>
            </a:r>
            <a:r>
              <a:rPr lang="en-GB" dirty="0" err="1" smtClean="0">
                <a:latin typeface="Kristen ITC" panose="03050502040202030202" pitchFamily="66" charset="0"/>
              </a:rPr>
              <a:t>gallwch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ymarfer</a:t>
            </a:r>
            <a:r>
              <a:rPr lang="en-GB" dirty="0" smtClean="0">
                <a:latin typeface="Kristen ITC" panose="03050502040202030202" pitchFamily="66" charset="0"/>
              </a:rPr>
              <a:t> y </a:t>
            </a:r>
            <a:r>
              <a:rPr lang="en-GB" dirty="0" err="1" smtClean="0">
                <a:latin typeface="Kristen ITC" panose="03050502040202030202" pitchFamily="66" charset="0"/>
              </a:rPr>
              <a:t>sgil</a:t>
            </a:r>
            <a:r>
              <a:rPr lang="en-GB" dirty="0" smtClean="0">
                <a:latin typeface="Kristen ITC" panose="03050502040202030202" pitchFamily="66" charset="0"/>
              </a:rPr>
              <a:t>.</a:t>
            </a:r>
            <a:endParaRPr lang="en-GB" dirty="0">
              <a:latin typeface="Kristen ITC" panose="03050502040202030202" pitchFamily="66" charset="0"/>
            </a:endParaRPr>
          </a:p>
        </p:txBody>
      </p:sp>
      <p:sp>
        <p:nvSpPr>
          <p:cNvPr id="20" name="AutoShape 2" descr="Home | S4C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935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85788" y="1897965"/>
            <a:ext cx="5507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r>
              <a:rPr lang="en-GB" dirty="0" smtClean="0"/>
              <a:t>The “</a:t>
            </a:r>
            <a:r>
              <a:rPr lang="en-GB" dirty="0" err="1" smtClean="0"/>
              <a:t>Heno</a:t>
            </a:r>
            <a:r>
              <a:rPr lang="en-GB" dirty="0" smtClean="0"/>
              <a:t>” programme on S4C is asking you to send in video clips of the goals that you score in your garden for them to show on the programme. </a:t>
            </a:r>
          </a:p>
          <a:p>
            <a:r>
              <a:rPr lang="en-GB" dirty="0" smtClean="0"/>
              <a:t>If you do not wish to send in a clip you can always just practice the skill.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93727" y="1018052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otham Narrow SSm 4r"/>
                <a:hlinkClick r:id="rId6"/>
              </a:rPr>
              <a:t>heno@tinopolis.com</a:t>
            </a:r>
            <a:r>
              <a:rPr lang="en-GB" dirty="0" smtClean="0">
                <a:solidFill>
                  <a:srgbClr val="000000"/>
                </a:solidFill>
                <a:latin typeface="Gotham Narrow SSm 4r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51419" y="2696665"/>
            <a:ext cx="2342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Gotham Narrow SSm 4r"/>
                <a:hlinkClick r:id="rId6"/>
              </a:rPr>
              <a:t>heno@tinopolis.com</a:t>
            </a:r>
            <a:r>
              <a:rPr lang="en-GB" dirty="0" smtClean="0">
                <a:solidFill>
                  <a:srgbClr val="000000"/>
                </a:solidFill>
                <a:latin typeface="Gotham Narrow SSm 4r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45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5"/>
          <p:cNvSpPr/>
          <p:nvPr/>
        </p:nvSpPr>
        <p:spPr>
          <a:xfrm>
            <a:off x="176980" y="132735"/>
            <a:ext cx="1415846" cy="1651819"/>
          </a:xfrm>
          <a:prstGeom prst="halfFrame">
            <a:avLst/>
          </a:prstGeom>
          <a:solidFill>
            <a:srgbClr val="66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15175" y="5034115"/>
            <a:ext cx="1415846" cy="1651819"/>
          </a:xfrm>
          <a:prstGeom prst="halfFrame">
            <a:avLst/>
          </a:prstGeom>
          <a:solidFill>
            <a:srgbClr val="66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505767" y="14749"/>
            <a:ext cx="1415846" cy="1651819"/>
          </a:xfrm>
          <a:prstGeom prst="halfFrame">
            <a:avLst/>
          </a:prstGeom>
          <a:solidFill>
            <a:srgbClr val="66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294966" y="5152102"/>
            <a:ext cx="1415846" cy="1651819"/>
          </a:xfrm>
          <a:prstGeom prst="halfFrame">
            <a:avLst/>
          </a:prstGeom>
          <a:solidFill>
            <a:srgbClr val="66FF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9332" y="1439718"/>
            <a:ext cx="3649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of Practice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Get quickly into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Catch the ball as often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Lift your hands up and make “W” shape in the 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ball by the chest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your eye on the ball.</a:t>
            </a:r>
          </a:p>
        </p:txBody>
      </p:sp>
      <p:sp>
        <p:nvSpPr>
          <p:cNvPr id="20" name="AutoShape 2" descr="Home | S4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935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21148" y="1180581"/>
            <a:ext cx="5086193" cy="3046988"/>
          </a:xfrm>
          <a:prstGeom prst="rect">
            <a:avLst/>
          </a:prstGeom>
          <a:noFill/>
          <a:ln w="762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Kristen ITC" panose="03050502040202030202" pitchFamily="66" charset="0"/>
              </a:rPr>
              <a:t>Pwyntiau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Ymarfer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Ewch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i’r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llinell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yn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gyflym</a:t>
            </a:r>
            <a:r>
              <a:rPr lang="en-GB" sz="2400" dirty="0" smtClean="0">
                <a:latin typeface="Kristen ITC" panose="03050502040202030202" pitchFamily="66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Daliwch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mor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aml</a:t>
            </a:r>
            <a:r>
              <a:rPr lang="en-GB" sz="2400" dirty="0" smtClean="0">
                <a:latin typeface="Kristen ITC" panose="03050502040202030202" pitchFamily="66" charset="0"/>
              </a:rPr>
              <a:t> â </a:t>
            </a:r>
            <a:r>
              <a:rPr lang="en-GB" sz="2400" dirty="0" err="1" smtClean="0">
                <a:latin typeface="Kristen ITC" panose="03050502040202030202" pitchFamily="66" charset="0"/>
              </a:rPr>
              <a:t>phosib</a:t>
            </a:r>
            <a:r>
              <a:rPr lang="en-GB" sz="2400" dirty="0" smtClean="0">
                <a:latin typeface="Kristen ITC" panose="03050502040202030202" pitchFamily="66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Codwch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eich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dwylo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>
                <a:latin typeface="Kristen ITC" panose="03050502040202030202" pitchFamily="66" charset="0"/>
              </a:rPr>
              <a:t>uwch </a:t>
            </a:r>
            <a:r>
              <a:rPr lang="en-GB" sz="2400" dirty="0" err="1">
                <a:latin typeface="Kristen ITC" panose="03050502040202030202" pitchFamily="66" charset="0"/>
              </a:rPr>
              <a:t>eich</a:t>
            </a:r>
            <a:r>
              <a:rPr lang="en-GB" sz="2400" dirty="0">
                <a:latin typeface="Kristen ITC" panose="03050502040202030202" pitchFamily="66" charset="0"/>
              </a:rPr>
              <a:t> </a:t>
            </a:r>
            <a:r>
              <a:rPr lang="en-GB" sz="2400" dirty="0" smtClean="0">
                <a:latin typeface="Kristen ITC" panose="03050502040202030202" pitchFamily="66" charset="0"/>
              </a:rPr>
              <a:t>pen </a:t>
            </a:r>
            <a:r>
              <a:rPr lang="en-GB" sz="2400" dirty="0" err="1" smtClean="0">
                <a:latin typeface="Kristen ITC" panose="03050502040202030202" pitchFamily="66" charset="0"/>
              </a:rPr>
              <a:t>gan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wneud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siâp</a:t>
            </a:r>
            <a:r>
              <a:rPr lang="en-GB" sz="2400" dirty="0" smtClean="0">
                <a:latin typeface="Kristen ITC" panose="03050502040202030202" pitchFamily="66" charset="0"/>
              </a:rPr>
              <a:t> “W”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Cadwch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wrth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frest</a:t>
            </a:r>
            <a:endParaRPr lang="en-GB" sz="2400" dirty="0" smtClean="0">
              <a:latin typeface="Kristen ITC" panose="03050502040202030202" pitchFamily="66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 err="1" smtClean="0">
                <a:latin typeface="Kristen ITC" panose="03050502040202030202" pitchFamily="66" charset="0"/>
              </a:rPr>
              <a:t>Cadwch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eich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llygaid</a:t>
            </a:r>
            <a:r>
              <a:rPr lang="en-GB" sz="2400" dirty="0" smtClean="0">
                <a:latin typeface="Kristen ITC" panose="03050502040202030202" pitchFamily="66" charset="0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</a:rPr>
              <a:t>ar</a:t>
            </a:r>
            <a:r>
              <a:rPr lang="en-GB" sz="2400" dirty="0" smtClean="0">
                <a:latin typeface="Kristen ITC" panose="03050502040202030202" pitchFamily="66" charset="0"/>
              </a:rPr>
              <a:t> y </a:t>
            </a:r>
            <a:r>
              <a:rPr lang="en-GB" sz="2400" dirty="0" err="1" smtClean="0">
                <a:latin typeface="Kristen ITC" panose="03050502040202030202" pitchFamily="66" charset="0"/>
              </a:rPr>
              <a:t>bêl</a:t>
            </a:r>
            <a:endParaRPr lang="en-GB" sz="2400" dirty="0" smtClean="0">
              <a:latin typeface="Kristen ITC" panose="03050502040202030202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193" y="4864349"/>
            <a:ext cx="2816427" cy="19936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61240" y="193145"/>
            <a:ext cx="734884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latin typeface="Kristen ITC" panose="03050502040202030202" pitchFamily="66" charset="0"/>
              </a:rPr>
              <a:t>Golgeidwad</a:t>
            </a:r>
            <a:r>
              <a:rPr lang="en-US" sz="4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4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latin typeface="Kristen ITC" panose="03050502040202030202" pitchFamily="66" charset="0"/>
              </a:rPr>
              <a:t>gorau</a:t>
            </a:r>
            <a:r>
              <a:rPr lang="en-US" sz="4400" b="1" cap="none" spc="0" dirty="0" smtClean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n-US" sz="4400" b="1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latin typeface="Kristen ITC" panose="03050502040202030202" pitchFamily="66" charset="0"/>
              </a:rPr>
              <a:t>erioed</a:t>
            </a:r>
            <a:endParaRPr lang="en-US" sz="4400" b="1" cap="none" spc="0" dirty="0">
              <a:ln>
                <a:solidFill>
                  <a:sysClr val="windowText" lastClr="000000"/>
                </a:solidFill>
              </a:ln>
              <a:solidFill>
                <a:srgbClr val="66FFFF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9451" y="4479207"/>
            <a:ext cx="6275724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Kristen ITC" panose="03050502040202030202" pitchFamily="66" charset="0"/>
              </a:rPr>
              <a:t>Sawl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gôl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ydych</a:t>
            </a:r>
            <a:r>
              <a:rPr lang="en-GB" sz="2400" b="1" dirty="0" smtClean="0">
                <a:latin typeface="Kristen ITC" panose="03050502040202030202" pitchFamily="66" charset="0"/>
              </a:rPr>
              <a:t> chi </a:t>
            </a:r>
            <a:r>
              <a:rPr lang="en-GB" sz="2400" b="1" dirty="0" err="1" smtClean="0">
                <a:latin typeface="Kristen ITC" panose="03050502040202030202" pitchFamily="66" charset="0"/>
              </a:rPr>
              <a:t>wedi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ei</a:t>
            </a:r>
            <a:r>
              <a:rPr lang="en-GB" sz="2400" b="1" dirty="0" smtClean="0">
                <a:latin typeface="Kristen ITC" panose="03050502040202030202" pitchFamily="66" charset="0"/>
              </a:rPr>
              <a:t> dal </a:t>
            </a:r>
            <a:r>
              <a:rPr lang="en-GB" sz="2400" b="1" dirty="0" err="1" smtClean="0">
                <a:latin typeface="Kristen ITC" panose="03050502040202030202" pitchFamily="66" charset="0"/>
              </a:rPr>
              <a:t>heddiw</a:t>
            </a:r>
            <a:r>
              <a:rPr lang="en-GB" sz="2400" b="1" dirty="0" smtClean="0">
                <a:latin typeface="Kristen ITC" panose="03050502040202030202" pitchFamily="66" charset="0"/>
              </a:rPr>
              <a:t>?</a:t>
            </a:r>
          </a:p>
          <a:p>
            <a:pPr algn="ctr"/>
            <a:r>
              <a:rPr lang="en-GB" sz="2400" b="1" dirty="0" err="1" smtClean="0">
                <a:latin typeface="Kristen ITC" panose="03050502040202030202" pitchFamily="66" charset="0"/>
              </a:rPr>
              <a:t>Cadwch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sgor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eraill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yn</a:t>
            </a:r>
            <a:r>
              <a:rPr lang="en-GB" sz="2400" b="1" dirty="0" smtClean="0">
                <a:latin typeface="Kristen ITC" panose="03050502040202030202" pitchFamily="66" charset="0"/>
              </a:rPr>
              <a:t> y ty.</a:t>
            </a:r>
          </a:p>
          <a:p>
            <a:pPr algn="ctr"/>
            <a:r>
              <a:rPr lang="en-GB" sz="2400" b="1" dirty="0" err="1" smtClean="0">
                <a:latin typeface="Kristen ITC" panose="03050502040202030202" pitchFamily="66" charset="0"/>
              </a:rPr>
              <a:t>Pwy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ydy’r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golgeidwad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gorau</a:t>
            </a:r>
            <a:r>
              <a:rPr lang="en-GB" sz="2400" b="1" dirty="0" smtClean="0">
                <a:latin typeface="Kristen ITC" panose="03050502040202030202" pitchFamily="66" charset="0"/>
              </a:rPr>
              <a:t> </a:t>
            </a:r>
            <a:r>
              <a:rPr lang="en-GB" sz="2400" b="1" dirty="0" err="1" smtClean="0">
                <a:latin typeface="Kristen ITC" panose="03050502040202030202" pitchFamily="66" charset="0"/>
              </a:rPr>
              <a:t>erioed</a:t>
            </a:r>
            <a:r>
              <a:rPr lang="en-GB" sz="2400" b="1" dirty="0" smtClean="0">
                <a:latin typeface="Kristen ITC" panose="03050502040202030202" pitchFamily="66" charset="0"/>
              </a:rPr>
              <a:t>?</a:t>
            </a:r>
            <a:endParaRPr lang="en-GB" sz="2400" dirty="0" smtClean="0"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649940">
            <a:off x="8828186" y="4696498"/>
            <a:ext cx="62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084095" y="5610708"/>
            <a:ext cx="364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u="sng" dirty="0" smtClean="0"/>
              <a:t>Translation </a:t>
            </a:r>
          </a:p>
          <a:p>
            <a:r>
              <a:rPr lang="en-GB" dirty="0" smtClean="0"/>
              <a:t>How many goals have you scored?</a:t>
            </a:r>
          </a:p>
          <a:p>
            <a:r>
              <a:rPr lang="en-GB" dirty="0" smtClean="0"/>
              <a:t>Keep the household scores</a:t>
            </a:r>
          </a:p>
          <a:p>
            <a:r>
              <a:rPr lang="en-GB" dirty="0" smtClean="0"/>
              <a:t>Who is the best ever goalie?</a:t>
            </a:r>
          </a:p>
        </p:txBody>
      </p:sp>
    </p:spTree>
    <p:extLst>
      <p:ext uri="{BB962C8B-B14F-4D97-AF65-F5344CB8AC3E}">
        <p14:creationId xmlns:p14="http://schemas.microsoft.com/office/powerpoint/2010/main" val="307562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A27A55-C6CF-4CC1-BC19-A2F5E9D75B9E}" vid="{546F1467-899E-4687-B934-16050F8782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435</TotalTime>
  <Words>1524</Words>
  <Application>Microsoft Office PowerPoint</Application>
  <PresentationFormat>Widescreen</PresentationFormat>
  <Paragraphs>318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Gotham Narrow SSm 4r</vt:lpstr>
      <vt:lpstr>Kristen ITC</vt:lpstr>
      <vt:lpstr>Segoe Print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Conwy County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Vaughan</dc:creator>
  <cp:lastModifiedBy>Sian Vaughan</cp:lastModifiedBy>
  <cp:revision>40</cp:revision>
  <dcterms:created xsi:type="dcterms:W3CDTF">2020-04-20T12:26:34Z</dcterms:created>
  <dcterms:modified xsi:type="dcterms:W3CDTF">2020-04-27T13:59:59Z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-DOC-ID">
    <vt:lpwstr>798cd0bf9c014dc7be4201387c60288f</vt:lpwstr>
  </property>
  <property fmtid="{D5CDD505-2E9C-101B-9397-08002B2CF9AE}" pid="3" name="SW-CACHED-DLP-SCORE">
    <vt:lpwstr/>
  </property>
  <property fmtid="{D5CDD505-2E9C-101B-9397-08002B2CF9AE}" pid="4" name="SW-CACHED-CLASSIFICATION-ID">
    <vt:lpwstr/>
  </property>
  <property fmtid="{D5CDD505-2E9C-101B-9397-08002B2CF9AE}" pid="5" name="SW-CLASSIFICATION-ID">
    <vt:lpwstr>OfficialLabel</vt:lpwstr>
  </property>
  <property fmtid="{D5CDD505-2E9C-101B-9397-08002B2CF9AE}" pid="6" name="SW-CLASSIFIED-BY">
    <vt:lpwstr>sian.vaughan@conwy.gov.uk</vt:lpwstr>
  </property>
  <property fmtid="{D5CDD505-2E9C-101B-9397-08002B2CF9AE}" pid="7" name="SW-CLASSIFICATION-DATE">
    <vt:lpwstr>2020-04-20T15:19:52.1803663Z</vt:lpwstr>
  </property>
  <property fmtid="{D5CDD505-2E9C-101B-9397-08002B2CF9AE}" pid="8" name="SW-META-DATA">
    <vt:lpwstr>!!!EGSTAMP:6153e670-182e-4ac4-86db-6bc520f0a05b:OfficialLabel;S=0;DESCRIPTION=Non-Sensitive!!!</vt:lpwstr>
  </property>
  <property fmtid="{D5CDD505-2E9C-101B-9397-08002B2CF9AE}" pid="9" name="SW-CLASSIFY-HEADER">
    <vt:lpwstr/>
  </property>
  <property fmtid="{D5CDD505-2E9C-101B-9397-08002B2CF9AE}" pid="10" name="SW-CLASSIFY-FOOTER">
    <vt:lpwstr/>
  </property>
  <property fmtid="{D5CDD505-2E9C-101B-9397-08002B2CF9AE}" pid="11" name="SW-CLASSIFY-WATERMARK">
    <vt:lpwstr/>
  </property>
  <property fmtid="{D5CDD505-2E9C-101B-9397-08002B2CF9AE}" pid="12" name="SW-FINGERPRINT">
    <vt:lpwstr>Ubsl4sTfsiJHmX3QQgoJNGl46v/nGb/29eVxcruKfIA=</vt:lpwstr>
  </property>
</Properties>
</file>